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97"/>
  </p:notesMasterIdLst>
  <p:sldIdLst>
    <p:sldId id="1814" r:id="rId3"/>
    <p:sldId id="1813" r:id="rId4"/>
    <p:sldId id="297" r:id="rId5"/>
    <p:sldId id="294" r:id="rId6"/>
    <p:sldId id="296" r:id="rId7"/>
    <p:sldId id="288" r:id="rId8"/>
    <p:sldId id="272" r:id="rId9"/>
    <p:sldId id="271" r:id="rId10"/>
    <p:sldId id="278" r:id="rId11"/>
    <p:sldId id="261" r:id="rId12"/>
    <p:sldId id="279" r:id="rId13"/>
    <p:sldId id="280" r:id="rId14"/>
    <p:sldId id="281" r:id="rId15"/>
    <p:sldId id="282" r:id="rId16"/>
    <p:sldId id="284" r:id="rId17"/>
    <p:sldId id="283" r:id="rId18"/>
    <p:sldId id="285" r:id="rId19"/>
    <p:sldId id="286" r:id="rId20"/>
    <p:sldId id="289" r:id="rId21"/>
    <p:sldId id="291" r:id="rId22"/>
    <p:sldId id="290" r:id="rId23"/>
    <p:sldId id="275" r:id="rId24"/>
    <p:sldId id="292" r:id="rId25"/>
    <p:sldId id="293" r:id="rId26"/>
    <p:sldId id="1801" r:id="rId27"/>
    <p:sldId id="440" r:id="rId28"/>
    <p:sldId id="302" r:id="rId29"/>
    <p:sldId id="273" r:id="rId30"/>
    <p:sldId id="264" r:id="rId31"/>
    <p:sldId id="441" r:id="rId32"/>
    <p:sldId id="442" r:id="rId33"/>
    <p:sldId id="262" r:id="rId34"/>
    <p:sldId id="443" r:id="rId35"/>
    <p:sldId id="444" r:id="rId36"/>
    <p:sldId id="445" r:id="rId37"/>
    <p:sldId id="446" r:id="rId38"/>
    <p:sldId id="447" r:id="rId39"/>
    <p:sldId id="448" r:id="rId40"/>
    <p:sldId id="449" r:id="rId41"/>
    <p:sldId id="450" r:id="rId42"/>
    <p:sldId id="295" r:id="rId43"/>
    <p:sldId id="266" r:id="rId44"/>
    <p:sldId id="1806" r:id="rId45"/>
    <p:sldId id="265" r:id="rId46"/>
    <p:sldId id="298" r:id="rId47"/>
    <p:sldId id="300" r:id="rId48"/>
    <p:sldId id="1807" r:id="rId49"/>
    <p:sldId id="306" r:id="rId50"/>
    <p:sldId id="307" r:id="rId51"/>
    <p:sldId id="308" r:id="rId52"/>
    <p:sldId id="309" r:id="rId53"/>
    <p:sldId id="324" r:id="rId54"/>
    <p:sldId id="322" r:id="rId55"/>
    <p:sldId id="310" r:id="rId56"/>
    <p:sldId id="311" r:id="rId57"/>
    <p:sldId id="323" r:id="rId58"/>
    <p:sldId id="331" r:id="rId59"/>
    <p:sldId id="1808" r:id="rId60"/>
    <p:sldId id="319" r:id="rId61"/>
    <p:sldId id="320" r:id="rId62"/>
    <p:sldId id="321" r:id="rId63"/>
    <p:sldId id="317" r:id="rId64"/>
    <p:sldId id="326" r:id="rId65"/>
    <p:sldId id="329" r:id="rId66"/>
    <p:sldId id="330" r:id="rId67"/>
    <p:sldId id="318" r:id="rId68"/>
    <p:sldId id="333" r:id="rId69"/>
    <p:sldId id="1809" r:id="rId70"/>
    <p:sldId id="1805" r:id="rId71"/>
    <p:sldId id="1815" r:id="rId72"/>
    <p:sldId id="1803" r:id="rId73"/>
    <p:sldId id="349" r:id="rId74"/>
    <p:sldId id="350" r:id="rId75"/>
    <p:sldId id="360" r:id="rId76"/>
    <p:sldId id="351" r:id="rId77"/>
    <p:sldId id="352" r:id="rId78"/>
    <p:sldId id="354" r:id="rId79"/>
    <p:sldId id="356" r:id="rId80"/>
    <p:sldId id="357" r:id="rId81"/>
    <p:sldId id="358" r:id="rId82"/>
    <p:sldId id="359" r:id="rId83"/>
    <p:sldId id="361" r:id="rId84"/>
    <p:sldId id="362" r:id="rId85"/>
    <p:sldId id="363" r:id="rId86"/>
    <p:sldId id="364" r:id="rId87"/>
    <p:sldId id="365" r:id="rId88"/>
    <p:sldId id="366" r:id="rId89"/>
    <p:sldId id="367" r:id="rId90"/>
    <p:sldId id="369" r:id="rId91"/>
    <p:sldId id="1812" r:id="rId92"/>
    <p:sldId id="1799" r:id="rId93"/>
    <p:sldId id="1810" r:id="rId94"/>
    <p:sldId id="1800" r:id="rId95"/>
    <p:sldId id="2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7" autoAdjust="0"/>
    <p:restoredTop sz="85425" autoAdjust="0"/>
  </p:normalViewPr>
  <p:slideViewPr>
    <p:cSldViewPr snapToGrid="0">
      <p:cViewPr varScale="1">
        <p:scale>
          <a:sx n="54" d="100"/>
          <a:sy n="54" d="100"/>
        </p:scale>
        <p:origin x="692" y="40"/>
      </p:cViewPr>
      <p:guideLst/>
    </p:cSldViewPr>
  </p:slideViewPr>
  <p:notesTextViewPr>
    <p:cViewPr>
      <p:scale>
        <a:sx n="1" d="1"/>
        <a:sy n="1" d="1"/>
      </p:scale>
      <p:origin x="0" y="-54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1F70C-5BF6-43D2-96A0-6511110BD68E}"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C9EBA-D40F-4B2C-8629-D756AD22D0E0}" type="slidenum">
              <a:rPr lang="en-US" smtClean="0"/>
              <a:t>‹#›</a:t>
            </a:fld>
            <a:endParaRPr lang="en-US"/>
          </a:p>
        </p:txBody>
      </p:sp>
    </p:spTree>
    <p:extLst>
      <p:ext uri="{BB962C8B-B14F-4D97-AF65-F5344CB8AC3E}">
        <p14:creationId xmlns:p14="http://schemas.microsoft.com/office/powerpoint/2010/main" val="177010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nditalgs.com/2016/10/01/adversarial-bandi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016/S0893-6080(99)00047-7"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roundai.com/project/on-multi-armed-bandit-designs-for-phase-i-clinical-trials/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microsoft.com/en-us/research/blog/contextual-bandit-breakthrough-enables-deeper-personaliza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[1]  Chapter 27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[2] </a:t>
            </a:r>
            <a:r>
              <a:rPr lang="en-US" i="0" dirty="0">
                <a:hlinkClick r:id="rId3"/>
              </a:rPr>
              <a:t>https://banditalgs.com/2016/10/01/adversarial-bandits/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Chapter 30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[4] </a:t>
            </a:r>
            <a:r>
              <a:rPr lang="en-US" dirty="0"/>
              <a:t>Kleinberg, R. D. (2005). Nearly tight bounds for the continuum-armed bandit problem. In </a:t>
            </a:r>
            <a:r>
              <a:rPr lang="en-US" i="1" dirty="0"/>
              <a:t>Advances in Neural Information Processing Systems</a:t>
            </a:r>
            <a:r>
              <a:rPr lang="en-US" dirty="0"/>
              <a:t> (pp. 697-704).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[5] Chapter 32 in </a:t>
            </a:r>
            <a:r>
              <a:rPr lang="en-US" dirty="0"/>
              <a:t>Lattimore, T., &amp; </a:t>
            </a:r>
            <a:r>
              <a:rPr lang="en-US" dirty="0" err="1"/>
              <a:t>Szepesvári</a:t>
            </a:r>
            <a:r>
              <a:rPr lang="en-US" dirty="0"/>
              <a:t>, C. (2020). Bandit algorithms. </a:t>
            </a:r>
            <a:r>
              <a:rPr lang="en-US" i="1" dirty="0"/>
              <a:t>Cambridge Press, 2020</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[6] John C Gittins. Bandit processes and dynamic allocation indices. Journal of the Royal</a:t>
            </a:r>
          </a:p>
          <a:p>
            <a:r>
              <a:rPr lang="en-US" sz="1200" b="0" i="0" u="none" strike="noStrike" kern="1200" baseline="0" dirty="0">
                <a:solidFill>
                  <a:schemeClr val="tx1"/>
                </a:solidFill>
                <a:latin typeface="+mn-lt"/>
                <a:ea typeface="+mn-ea"/>
                <a:cs typeface="+mn-cs"/>
              </a:rPr>
              <a:t>Statistical Society. Series B (Methodological), pages 148{177, 1979.</a:t>
            </a:r>
            <a:endParaRPr lang="en-US" dirty="0"/>
          </a:p>
          <a:p>
            <a:r>
              <a:rPr lang="en-US" dirty="0"/>
              <a:t>[7] </a:t>
            </a:r>
            <a:r>
              <a:rPr lang="en-US" sz="1200" b="0" i="0" u="none" strike="noStrike" kern="1200" baseline="0" dirty="0">
                <a:solidFill>
                  <a:schemeClr val="tx1"/>
                </a:solidFill>
                <a:latin typeface="+mn-lt"/>
                <a:ea typeface="+mn-ea"/>
                <a:cs typeface="+mn-cs"/>
              </a:rPr>
              <a:t>John Gittins, Kevin </a:t>
            </a:r>
            <a:r>
              <a:rPr lang="en-US" sz="1200" b="0" i="0" u="none" strike="noStrike" kern="1200" baseline="0" dirty="0" err="1">
                <a:solidFill>
                  <a:schemeClr val="tx1"/>
                </a:solidFill>
                <a:latin typeface="+mn-lt"/>
                <a:ea typeface="+mn-ea"/>
                <a:cs typeface="+mn-cs"/>
              </a:rPr>
              <a:t>Glazebrook</a:t>
            </a:r>
            <a:r>
              <a:rPr lang="en-US" sz="1200" b="0" i="0" u="none" strike="noStrike" kern="1200" baseline="0" dirty="0">
                <a:solidFill>
                  <a:schemeClr val="tx1"/>
                </a:solidFill>
                <a:latin typeface="+mn-lt"/>
                <a:ea typeface="+mn-ea"/>
                <a:cs typeface="+mn-cs"/>
              </a:rPr>
              <a:t>, and Richard Weber. Multi-armed bandit allocation indices.</a:t>
            </a:r>
          </a:p>
          <a:p>
            <a:r>
              <a:rPr lang="en-US" sz="1200" b="0" i="0" u="none" strike="noStrike" kern="1200" baseline="0" dirty="0">
                <a:solidFill>
                  <a:schemeClr val="tx1"/>
                </a:solidFill>
                <a:latin typeface="+mn-lt"/>
                <a:ea typeface="+mn-ea"/>
                <a:cs typeface="+mn-cs"/>
              </a:rPr>
              <a:t>John Wiley &amp; Sons, 2011.</a:t>
            </a:r>
          </a:p>
          <a:p>
            <a:r>
              <a:rPr lang="en-US" dirty="0"/>
              <a:t>[8] </a:t>
            </a:r>
            <a:r>
              <a:rPr lang="en-US" sz="1200" b="0" i="0" u="none" strike="noStrike" kern="1200" baseline="0" dirty="0">
                <a:solidFill>
                  <a:schemeClr val="tx1"/>
                </a:solidFill>
                <a:latin typeface="+mn-lt"/>
                <a:ea typeface="+mn-ea"/>
                <a:cs typeface="+mn-cs"/>
              </a:rPr>
              <a:t>Emilie Kaufmann, Olivier </a:t>
            </a:r>
            <a:r>
              <a:rPr lang="en-US" sz="1200" b="0" i="0" u="none" strike="noStrike" kern="1200" baseline="0" dirty="0" err="1">
                <a:solidFill>
                  <a:schemeClr val="tx1"/>
                </a:solidFill>
                <a:latin typeface="+mn-lt"/>
                <a:ea typeface="+mn-ea"/>
                <a:cs typeface="+mn-cs"/>
              </a:rPr>
              <a:t>Cappe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Aurelien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Garivier</a:t>
            </a:r>
            <a:r>
              <a:rPr lang="en-US" sz="1200" b="0" i="0" u="none" strike="noStrike" kern="1200" baseline="0" dirty="0">
                <a:solidFill>
                  <a:schemeClr val="tx1"/>
                </a:solidFill>
                <a:latin typeface="+mn-lt"/>
                <a:ea typeface="+mn-ea"/>
                <a:cs typeface="+mn-cs"/>
              </a:rPr>
              <a:t>. On </a:t>
            </a:r>
            <a:r>
              <a:rPr lang="en-US" sz="1200" b="0" i="0" u="none" strike="noStrike" kern="1200" baseline="0" dirty="0" err="1">
                <a:solidFill>
                  <a:schemeClr val="tx1"/>
                </a:solidFill>
                <a:latin typeface="+mn-lt"/>
                <a:ea typeface="+mn-ea"/>
                <a:cs typeface="+mn-cs"/>
              </a:rPr>
              <a:t>bayesian</a:t>
            </a:r>
            <a:r>
              <a:rPr lang="en-US" sz="1200" b="0" i="0" u="none" strike="noStrike" kern="1200" baseline="0" dirty="0">
                <a:solidFill>
                  <a:schemeClr val="tx1"/>
                </a:solidFill>
                <a:latin typeface="+mn-lt"/>
                <a:ea typeface="+mn-ea"/>
                <a:cs typeface="+mn-cs"/>
              </a:rPr>
              <a:t> upper </a:t>
            </a:r>
            <a:r>
              <a:rPr lang="en-US" sz="1200" b="0" i="0" u="none" strike="noStrike" kern="1200" baseline="0" dirty="0" err="1">
                <a:solidFill>
                  <a:schemeClr val="tx1"/>
                </a:solidFill>
                <a:latin typeface="+mn-lt"/>
                <a:ea typeface="+mn-ea"/>
                <a:cs typeface="+mn-cs"/>
              </a:rPr>
              <a:t>condence</a:t>
            </a:r>
            <a:r>
              <a:rPr lang="en-US" sz="1200" b="0" i="0" u="none" strike="noStrike" kern="1200" baseline="0" dirty="0">
                <a:solidFill>
                  <a:schemeClr val="tx1"/>
                </a:solidFill>
                <a:latin typeface="+mn-lt"/>
                <a:ea typeface="+mn-ea"/>
                <a:cs typeface="+mn-cs"/>
              </a:rPr>
              <a:t> bounds for bandit problems. In </a:t>
            </a:r>
            <a:r>
              <a:rPr lang="en-US" sz="1200" b="0" i="0" u="none" strike="noStrike" kern="1200" baseline="0" dirty="0" err="1">
                <a:solidFill>
                  <a:schemeClr val="tx1"/>
                </a:solidFill>
                <a:latin typeface="+mn-lt"/>
                <a:ea typeface="+mn-ea"/>
                <a:cs typeface="+mn-cs"/>
              </a:rPr>
              <a:t>Articial</a:t>
            </a:r>
            <a:r>
              <a:rPr lang="en-US" sz="1200" b="0" i="0" u="none" strike="noStrike" kern="1200" baseline="0" dirty="0">
                <a:solidFill>
                  <a:schemeClr val="tx1"/>
                </a:solidFill>
                <a:latin typeface="+mn-lt"/>
                <a:ea typeface="+mn-ea"/>
                <a:cs typeface="+mn-cs"/>
              </a:rPr>
              <a:t> Intelligence and Statistics, pages 592-600, 2012.</a:t>
            </a:r>
          </a:p>
          <a:p>
            <a:r>
              <a:rPr lang="en-US" sz="1200" b="0" i="0" u="none" strike="noStrike" kern="1200" baseline="0" dirty="0">
                <a:solidFill>
                  <a:schemeClr val="tx1"/>
                </a:solidFill>
                <a:latin typeface="+mn-lt"/>
                <a:ea typeface="+mn-ea"/>
                <a:cs typeface="+mn-cs"/>
              </a:rPr>
              <a:t>[9] Chapter-7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i="0" dirty="0"/>
          </a:p>
        </p:txBody>
      </p:sp>
      <p:sp>
        <p:nvSpPr>
          <p:cNvPr id="4" name="Slide Number Placeholder 3"/>
          <p:cNvSpPr>
            <a:spLocks noGrp="1"/>
          </p:cNvSpPr>
          <p:nvPr>
            <p:ph type="sldNum" sz="quarter" idx="5"/>
          </p:nvPr>
        </p:nvSpPr>
        <p:spPr/>
        <p:txBody>
          <a:bodyPr/>
          <a:lstStyle/>
          <a:p>
            <a:fld id="{63CC9EBA-D40F-4B2C-8629-D756AD22D0E0}" type="slidenum">
              <a:rPr lang="en-US" smtClean="0"/>
              <a:t>22</a:t>
            </a:fld>
            <a:endParaRPr lang="en-US"/>
          </a:p>
        </p:txBody>
      </p:sp>
    </p:spTree>
    <p:extLst>
      <p:ext uri="{BB962C8B-B14F-4D97-AF65-F5344CB8AC3E}">
        <p14:creationId xmlns:p14="http://schemas.microsoft.com/office/powerpoint/2010/main" val="421537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24</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25</a:t>
            </a:fld>
            <a:endParaRPr lang="en-US"/>
          </a:p>
        </p:txBody>
      </p:sp>
    </p:spTree>
    <p:extLst>
      <p:ext uri="{BB962C8B-B14F-4D97-AF65-F5344CB8AC3E}">
        <p14:creationId xmlns:p14="http://schemas.microsoft.com/office/powerpoint/2010/main" val="8606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28</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30</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43</a:t>
            </a:fld>
            <a:endParaRPr lang="en-US"/>
          </a:p>
        </p:txBody>
      </p:sp>
    </p:spTree>
    <p:extLst>
      <p:ext uri="{BB962C8B-B14F-4D97-AF65-F5344CB8AC3E}">
        <p14:creationId xmlns:p14="http://schemas.microsoft.com/office/powerpoint/2010/main" val="211496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47</a:t>
            </a:fld>
            <a:endParaRPr lang="en-US"/>
          </a:p>
        </p:txBody>
      </p:sp>
    </p:spTree>
    <p:extLst>
      <p:ext uri="{BB962C8B-B14F-4D97-AF65-F5344CB8AC3E}">
        <p14:creationId xmlns:p14="http://schemas.microsoft.com/office/powerpoint/2010/main" val="1460635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53</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56</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58</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a:p>
            <a:r>
              <a:rPr lang="en-US" dirty="0"/>
              <a:t>https://stats.stackexchange.com/questions/568821/is-there-a-good-illustrative-example-where-the-hinge-loss-svm-gives-a-higher-a</a:t>
            </a:r>
          </a:p>
          <a:p>
            <a:endParaRPr lang="en-US" dirty="0"/>
          </a:p>
          <a:p>
            <a:r>
              <a:rPr lang="en-US" dirty="0" err="1"/>
              <a:t>Vapnik</a:t>
            </a:r>
            <a:r>
              <a:rPr lang="en-US" dirty="0"/>
              <a:t> wrote this in the context of </a:t>
            </a:r>
            <a:r>
              <a:rPr lang="en-US" dirty="0" err="1"/>
              <a:t>transductive</a:t>
            </a:r>
            <a:r>
              <a:rPr lang="en-US" dirty="0"/>
              <a:t> learning, but the principle could also be applied to statistical pattern recognition tasks. If we just need to perform a hard classification, then we should aim to determine the decision boundary directly, rather than estimating the posterior probability of class membership and then threshold that at 0.5 (or some other threshold depending on the misclassification costs).</a:t>
            </a:r>
          </a:p>
          <a:p>
            <a:endParaRPr lang="en-US" dirty="0"/>
          </a:p>
          <a:p>
            <a:r>
              <a:rPr lang="en-US" dirty="0"/>
              <a:t> In principle, we </a:t>
            </a:r>
            <a:r>
              <a:rPr lang="en-US" b="1" i="1" dirty="0"/>
              <a:t>may</a:t>
            </a:r>
            <a:r>
              <a:rPr lang="en-US" dirty="0"/>
              <a:t> be able to get better </a:t>
            </a:r>
            <a:r>
              <a:rPr lang="en-US" dirty="0" err="1"/>
              <a:t>generalisation</a:t>
            </a:r>
            <a:r>
              <a:rPr lang="en-US" dirty="0"/>
              <a:t> in terms of accuracy by following this principle as it focusses on the needs of the application, and avoids modelling compromises that benefit modelling of aspects of the data that are not relevant to the application at the expense of other aspects that are.</a:t>
            </a:r>
          </a:p>
        </p:txBody>
      </p:sp>
      <p:sp>
        <p:nvSpPr>
          <p:cNvPr id="4" name="Slide Number Placeholder 3"/>
          <p:cNvSpPr>
            <a:spLocks noGrp="1"/>
          </p:cNvSpPr>
          <p:nvPr>
            <p:ph type="sldNum" sz="quarter" idx="5"/>
          </p:nvPr>
        </p:nvSpPr>
        <p:spPr/>
        <p:txBody>
          <a:bodyPr/>
          <a:lstStyle/>
          <a:p>
            <a:fld id="{63CC9EBA-D40F-4B2C-8629-D756AD22D0E0}" type="slidenum">
              <a:rPr lang="en-US" smtClean="0"/>
              <a:t>3</a:t>
            </a:fld>
            <a:endParaRPr lang="en-US"/>
          </a:p>
        </p:txBody>
      </p:sp>
    </p:spTree>
    <p:extLst>
      <p:ext uri="{BB962C8B-B14F-4D97-AF65-F5344CB8AC3E}">
        <p14:creationId xmlns:p14="http://schemas.microsoft.com/office/powerpoint/2010/main" val="427886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59</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1. The Goal in Reinforcement Learning</a:t>
            </a:r>
          </a:p>
          <a:p>
            <a:r>
              <a:rPr lang="en-US" dirty="0"/>
              <a:t>In reinforcement learning (RL), the agent wants to </a:t>
            </a:r>
            <a:r>
              <a:rPr lang="en-US" b="1" dirty="0"/>
              <a:t>learn how to act</a:t>
            </a:r>
            <a:r>
              <a:rPr lang="en-US" dirty="0"/>
              <a:t> in order to get the most total reward in the long run.</a:t>
            </a:r>
          </a:p>
          <a:p>
            <a:r>
              <a:rPr lang="en-US" dirty="0"/>
              <a:t>It does this by learning a </a:t>
            </a:r>
            <a:r>
              <a:rPr lang="en-US" b="1" dirty="0"/>
              <a:t>policy</a:t>
            </a:r>
            <a:r>
              <a:rPr lang="en-US" dirty="0"/>
              <a:t> — a mapping from </a:t>
            </a:r>
            <a:r>
              <a:rPr lang="en-US" i="1" dirty="0"/>
              <a:t>states</a:t>
            </a:r>
            <a:r>
              <a:rPr lang="en-US" dirty="0"/>
              <a:t> (situations) to </a:t>
            </a:r>
            <a:r>
              <a:rPr lang="en-US" i="1" dirty="0"/>
              <a:t>actions</a:t>
            </a:r>
            <a:r>
              <a:rPr lang="en-US" dirty="0"/>
              <a:t> (what to do).</a:t>
            </a:r>
            <a:br>
              <a:rPr lang="en-US" dirty="0"/>
            </a:br>
            <a:r>
              <a:rPr lang="en-US" dirty="0"/>
              <a:t>The “best” policy is the one that maximizes expected cumulative reward — that’s what we mean by the </a:t>
            </a:r>
            <a:r>
              <a:rPr lang="en-US" b="1" dirty="0"/>
              <a:t>optimal policy</a:t>
            </a:r>
            <a:r>
              <a:rPr lang="en-US" dirty="0"/>
              <a:t>.</a:t>
            </a:r>
          </a:p>
          <a:p>
            <a:r>
              <a:rPr lang="en-US" dirty="0"/>
              <a:t>To reach that goal, the agent usually needs to estimate something called a </a:t>
            </a:r>
            <a:r>
              <a:rPr lang="en-US" b="1" dirty="0"/>
              <a:t>value function</a:t>
            </a:r>
            <a:r>
              <a:rPr lang="en-US" dirty="0"/>
              <a:t>:</a:t>
            </a:r>
          </a:p>
          <a:p>
            <a:pPr>
              <a:buFont typeface="Arial" panose="020B0604020202020204" pitchFamily="34" charset="0"/>
              <a:buChar char="•"/>
            </a:pPr>
            <a:r>
              <a:rPr lang="en-US" b="1" dirty="0"/>
              <a:t>V(s)</a:t>
            </a:r>
            <a:r>
              <a:rPr lang="en-US" dirty="0"/>
              <a:t> = how good a state </a:t>
            </a:r>
            <a:r>
              <a:rPr lang="en-US" i="1" dirty="0"/>
              <a:t>s</a:t>
            </a:r>
            <a:r>
              <a:rPr lang="en-US" dirty="0"/>
              <a:t> is (expected total reward starting from </a:t>
            </a:r>
            <a:r>
              <a:rPr lang="en-US" i="1" dirty="0"/>
              <a:t>s</a:t>
            </a:r>
            <a:r>
              <a:rPr lang="en-US" dirty="0"/>
              <a:t> following the policy).</a:t>
            </a:r>
          </a:p>
          <a:p>
            <a:pPr>
              <a:buFont typeface="Arial" panose="020B0604020202020204" pitchFamily="34" charset="0"/>
              <a:buChar char="•"/>
            </a:pPr>
            <a:r>
              <a:rPr lang="en-US" b="1" dirty="0"/>
              <a:t>Q(s, a)</a:t>
            </a:r>
            <a:r>
              <a:rPr lang="en-US" dirty="0"/>
              <a:t> = how good it is to take action </a:t>
            </a:r>
            <a:r>
              <a:rPr lang="en-US" i="1" dirty="0"/>
              <a:t>a</a:t>
            </a:r>
            <a:r>
              <a:rPr lang="en-US" dirty="0"/>
              <a:t> in state </a:t>
            </a:r>
            <a:r>
              <a:rPr lang="en-US" i="1" dirty="0"/>
              <a:t>s</a:t>
            </a:r>
            <a:r>
              <a:rPr lang="en-US" dirty="0"/>
              <a:t> (expected total reward if you do </a:t>
            </a:r>
            <a:r>
              <a:rPr lang="en-US" i="1" dirty="0"/>
              <a:t>a</a:t>
            </a:r>
            <a:r>
              <a:rPr lang="en-US" dirty="0"/>
              <a:t>, then follow the policy).</a:t>
            </a:r>
          </a:p>
          <a:p>
            <a:r>
              <a:rPr lang="en-US" b="1" dirty="0"/>
              <a:t>🧠 2. Iterative Policy Evaluation (Monte Carlo style)</a:t>
            </a:r>
          </a:p>
          <a:p>
            <a:r>
              <a:rPr lang="en-US" dirty="0"/>
              <a:t>Monte Carlo (MC) methods are one way to estimate the value function.</a:t>
            </a:r>
          </a:p>
          <a:p>
            <a:r>
              <a:rPr lang="en-US" dirty="0"/>
              <a:t>You let the agent </a:t>
            </a:r>
            <a:r>
              <a:rPr lang="en-US" b="1" dirty="0"/>
              <a:t>follow a policy many times</a:t>
            </a:r>
            <a:r>
              <a:rPr lang="en-US" dirty="0"/>
              <a:t>, collect full episodes of experience (state → action → reward → next state → ...), and </a:t>
            </a:r>
            <a:r>
              <a:rPr lang="en-US" b="1" dirty="0"/>
              <a:t>average</a:t>
            </a:r>
            <a:r>
              <a:rPr lang="en-US" dirty="0"/>
              <a:t> the returns to estimate how good each state (or state-action pair) is.</a:t>
            </a:r>
          </a:p>
          <a:p>
            <a:r>
              <a:rPr lang="en-US" dirty="0"/>
              <a:t>For example:</a:t>
            </a:r>
          </a:p>
          <a:p>
            <a:r>
              <a:rPr lang="en-US" dirty="0"/>
              <a:t>If every time you start in state </a:t>
            </a:r>
            <a:r>
              <a:rPr lang="en-US" i="1" dirty="0"/>
              <a:t>A</a:t>
            </a:r>
            <a:r>
              <a:rPr lang="en-US" dirty="0"/>
              <a:t> and follow the policy you get about +5 total reward on average, then V(A) ≈ 5.</a:t>
            </a:r>
          </a:p>
          <a:p>
            <a:r>
              <a:rPr lang="en-US" dirty="0"/>
              <a:t>That’s </a:t>
            </a:r>
            <a:r>
              <a:rPr lang="en-US" b="1" dirty="0"/>
              <a:t>policy evaluation</a:t>
            </a:r>
            <a:r>
              <a:rPr lang="en-US" dirty="0"/>
              <a:t> — learning what happens if you follow the current policy.</a:t>
            </a:r>
          </a:p>
          <a:p>
            <a:r>
              <a:rPr lang="en-US" b="1" dirty="0"/>
              <a:t>⚠️ 3. The Problem: You might never find the optimal policy</a:t>
            </a:r>
          </a:p>
          <a:p>
            <a:r>
              <a:rPr lang="en-US" dirty="0"/>
              <a:t>Monte Carlo methods by themselves </a:t>
            </a:r>
            <a:r>
              <a:rPr lang="en-US" b="1" dirty="0"/>
              <a:t>just evaluate</a:t>
            </a:r>
            <a:r>
              <a:rPr lang="en-US" dirty="0"/>
              <a:t> whatever policy you’re currently using — they don’t improve it unless you explicitly change it.</a:t>
            </a:r>
          </a:p>
          <a:p>
            <a:r>
              <a:rPr lang="en-US" dirty="0"/>
              <a:t>If your policy is bad (say, it never tries new actions), you might </a:t>
            </a:r>
            <a:r>
              <a:rPr lang="en-US" b="1" dirty="0"/>
              <a:t>never discover</a:t>
            </a:r>
            <a:r>
              <a:rPr lang="en-US" dirty="0"/>
              <a:t> better actions.</a:t>
            </a:r>
            <a:br>
              <a:rPr lang="en-US" dirty="0"/>
            </a:br>
            <a:r>
              <a:rPr lang="en-US" dirty="0"/>
              <a:t>So even though your value estimates (V) get more accurate for the current policy, </a:t>
            </a:r>
            <a:r>
              <a:rPr lang="en-US" b="1" dirty="0"/>
              <a:t>the policy itself stays stuck</a:t>
            </a:r>
            <a:r>
              <a:rPr lang="en-US" dirty="0"/>
              <a:t> — and therefore you may never find the optimal value function or the optimal policy.</a:t>
            </a:r>
          </a:p>
          <a:p>
            <a:r>
              <a:rPr lang="en-US" b="1" dirty="0"/>
              <a:t>🛠️ 4. First Fix: Use Q-values instead of V-values</a:t>
            </a:r>
          </a:p>
          <a:p>
            <a:r>
              <a:rPr lang="en-US" dirty="0"/>
              <a:t>If you only use V(s), you know </a:t>
            </a:r>
            <a:r>
              <a:rPr lang="en-US" i="1" dirty="0"/>
              <a:t>how good a state</a:t>
            </a:r>
            <a:r>
              <a:rPr lang="en-US" dirty="0"/>
              <a:t> is — but not which </a:t>
            </a:r>
            <a:r>
              <a:rPr lang="en-US" i="1" dirty="0"/>
              <a:t>action</a:t>
            </a:r>
            <a:r>
              <a:rPr lang="en-US" dirty="0"/>
              <a:t> inside that state led to it.</a:t>
            </a:r>
            <a:br>
              <a:rPr lang="en-US" dirty="0"/>
            </a:br>
            <a:r>
              <a:rPr lang="en-US" dirty="0"/>
              <a:t>So you can’t easily decide which actions to change.</a:t>
            </a:r>
          </a:p>
          <a:p>
            <a:r>
              <a:rPr lang="en-US" dirty="0"/>
              <a:t>If you use </a:t>
            </a:r>
            <a:r>
              <a:rPr lang="en-US" b="1" dirty="0"/>
              <a:t>Q(s, a)</a:t>
            </a:r>
            <a:r>
              <a:rPr lang="en-US" dirty="0"/>
              <a:t>, now you know:</a:t>
            </a:r>
          </a:p>
          <a:p>
            <a:r>
              <a:rPr lang="en-US" dirty="0"/>
              <a:t>“If I’m in state </a:t>
            </a:r>
            <a:r>
              <a:rPr lang="en-US" i="1" dirty="0"/>
              <a:t>s</a:t>
            </a:r>
            <a:r>
              <a:rPr lang="en-US" dirty="0"/>
              <a:t>, how good is each possible action </a:t>
            </a:r>
            <a:r>
              <a:rPr lang="en-US" i="1" dirty="0"/>
              <a:t>a</a:t>
            </a:r>
            <a:r>
              <a:rPr lang="en-US" dirty="0"/>
              <a:t>?”</a:t>
            </a:r>
          </a:p>
          <a:p>
            <a:r>
              <a:rPr lang="en-US" dirty="0"/>
              <a:t>This lets you </a:t>
            </a:r>
            <a:r>
              <a:rPr lang="en-US" b="1" dirty="0"/>
              <a:t>compare actions directly</a:t>
            </a:r>
            <a:r>
              <a:rPr lang="en-US" dirty="0"/>
              <a:t> and choose the best one — that’s called </a:t>
            </a:r>
            <a:r>
              <a:rPr lang="en-US" b="1" dirty="0"/>
              <a:t>policy improvement</a:t>
            </a:r>
            <a:r>
              <a:rPr lang="en-US" dirty="0"/>
              <a:t>.</a:t>
            </a:r>
          </a:p>
          <a:p>
            <a:r>
              <a:rPr lang="en-US" dirty="0"/>
              <a:t>So Q-learning and similar methods use Q-values to update the policy toward better actions.</a:t>
            </a:r>
          </a:p>
          <a:p>
            <a:r>
              <a:rPr lang="en-US" b="1" dirty="0"/>
              <a:t>🎲 5. Second Fix: Add Randomness (ε-Greedy)</a:t>
            </a:r>
          </a:p>
          <a:p>
            <a:r>
              <a:rPr lang="en-US" dirty="0"/>
              <a:t>Even with Q-values, you can still get stuck:</a:t>
            </a:r>
            <a:br>
              <a:rPr lang="en-US" dirty="0"/>
            </a:br>
            <a:r>
              <a:rPr lang="en-US" dirty="0"/>
              <a:t>If you always choose the action with the highest Q(s, a) (a </a:t>
            </a:r>
            <a:r>
              <a:rPr lang="en-US" i="1" dirty="0"/>
              <a:t>greedy</a:t>
            </a:r>
            <a:r>
              <a:rPr lang="en-US" dirty="0"/>
              <a:t> policy), you might never explore new actions that could actually be better.</a:t>
            </a:r>
          </a:p>
          <a:p>
            <a:r>
              <a:rPr lang="en-US" dirty="0"/>
              <a:t>So we add a bit of randomness:</a:t>
            </a:r>
          </a:p>
          <a:p>
            <a:pPr>
              <a:buFont typeface="Arial" panose="020B0604020202020204" pitchFamily="34" charset="0"/>
              <a:buChar char="•"/>
            </a:pPr>
            <a:r>
              <a:rPr lang="en-US" b="1" dirty="0"/>
              <a:t>With probability ε</a:t>
            </a:r>
            <a:r>
              <a:rPr lang="en-US" dirty="0"/>
              <a:t>, choose a </a:t>
            </a:r>
            <a:r>
              <a:rPr lang="en-US" i="1" dirty="0"/>
              <a:t>random</a:t>
            </a:r>
            <a:r>
              <a:rPr lang="en-US" dirty="0"/>
              <a:t> action (explore).</a:t>
            </a:r>
          </a:p>
          <a:p>
            <a:pPr>
              <a:buFont typeface="Arial" panose="020B0604020202020204" pitchFamily="34" charset="0"/>
              <a:buChar char="•"/>
            </a:pPr>
            <a:r>
              <a:rPr lang="en-US" b="1" dirty="0"/>
              <a:t>With probability 1−ε</a:t>
            </a:r>
            <a:r>
              <a:rPr lang="en-US" dirty="0"/>
              <a:t>, choose the </a:t>
            </a:r>
            <a:r>
              <a:rPr lang="en-US" i="1" dirty="0"/>
              <a:t>best</a:t>
            </a:r>
            <a:r>
              <a:rPr lang="en-US" dirty="0"/>
              <a:t> known action (exploit).</a:t>
            </a:r>
          </a:p>
          <a:p>
            <a:r>
              <a:rPr lang="en-US" dirty="0"/>
              <a:t>This is called </a:t>
            </a:r>
            <a:r>
              <a:rPr lang="en-US" b="1" dirty="0"/>
              <a:t>ε-greedy exploration</a:t>
            </a:r>
            <a:r>
              <a:rPr lang="en-US" dirty="0"/>
              <a:t>.</a:t>
            </a:r>
            <a:br>
              <a:rPr lang="en-US" dirty="0"/>
            </a:br>
            <a:r>
              <a:rPr lang="en-US" dirty="0"/>
              <a:t>It ensures that you keep trying new things occasionally, which allows you to improve your estimates of Q(s, a) and move closer to the optimal policy.</a:t>
            </a:r>
          </a:p>
          <a:p>
            <a:r>
              <a:rPr lang="en-US" b="1" dirty="0"/>
              <a:t>🧭 6. Putting it all together</a:t>
            </a:r>
          </a:p>
          <a:p>
            <a:r>
              <a:rPr lang="en-US" dirty="0"/>
              <a:t>Step Concept Purpose 1 </a:t>
            </a:r>
            <a:r>
              <a:rPr lang="en-US" b="1" dirty="0"/>
              <a:t>Iterative Policy Evaluation (MC)</a:t>
            </a:r>
            <a:r>
              <a:rPr lang="en-US" dirty="0"/>
              <a:t> Estimate how good a policy is based on experience 2 </a:t>
            </a:r>
            <a:r>
              <a:rPr lang="en-US" b="1" dirty="0"/>
              <a:t>Switch from V(s) to Q(s, a)</a:t>
            </a:r>
            <a:r>
              <a:rPr lang="en-US" dirty="0"/>
              <a:t> Learn which </a:t>
            </a:r>
            <a:r>
              <a:rPr lang="en-US" i="1" dirty="0"/>
              <a:t>actions</a:t>
            </a:r>
            <a:r>
              <a:rPr lang="en-US" dirty="0"/>
              <a:t> are good, not just which </a:t>
            </a:r>
            <a:r>
              <a:rPr lang="en-US" i="1" dirty="0"/>
              <a:t>states</a:t>
            </a:r>
            <a:r>
              <a:rPr lang="en-US" dirty="0"/>
              <a:t> 3 </a:t>
            </a:r>
            <a:r>
              <a:rPr lang="en-US" b="1" dirty="0"/>
              <a:t>ε-Greedy Exploration</a:t>
            </a:r>
            <a:r>
              <a:rPr lang="en-US" dirty="0"/>
              <a:t> Avoid getting stuck — keep exploring so you can find better actions Together, these ideas form the foundation for </a:t>
            </a:r>
            <a:r>
              <a:rPr lang="en-US" b="1" dirty="0"/>
              <a:t>control in reinforcement learning</a:t>
            </a:r>
            <a:r>
              <a:rPr lang="en-US" dirty="0"/>
              <a:t> — improving a policy until it becomes optimal.</a:t>
            </a:r>
          </a:p>
          <a:p>
            <a:r>
              <a:rPr lang="en-US" b="1" dirty="0"/>
              <a:t>🌟 Intuitive Analogy</a:t>
            </a:r>
          </a:p>
          <a:p>
            <a:r>
              <a:rPr lang="en-US" dirty="0"/>
              <a:t>Imagine you’re trying to find the best restaurant in a new city:</a:t>
            </a:r>
          </a:p>
          <a:p>
            <a:pPr>
              <a:buFont typeface="Arial" panose="020B0604020202020204" pitchFamily="34" charset="0"/>
              <a:buChar char="•"/>
            </a:pPr>
            <a:r>
              <a:rPr lang="en-US" b="1" dirty="0"/>
              <a:t>Policy evaluation (V)</a:t>
            </a:r>
            <a:r>
              <a:rPr lang="en-US" dirty="0"/>
              <a:t>: You always go to the same place and rate how much you like it. You know how good </a:t>
            </a:r>
            <a:r>
              <a:rPr lang="en-US" i="1" dirty="0"/>
              <a:t>that choice</a:t>
            </a:r>
            <a:r>
              <a:rPr lang="en-US" dirty="0"/>
              <a:t> is, but not others.</a:t>
            </a:r>
          </a:p>
          <a:p>
            <a:pPr>
              <a:buFont typeface="Arial" panose="020B0604020202020204" pitchFamily="34" charset="0"/>
              <a:buChar char="•"/>
            </a:pPr>
            <a:r>
              <a:rPr lang="en-US" b="1" dirty="0"/>
              <a:t>Q-learning (Q)</a:t>
            </a:r>
            <a:r>
              <a:rPr lang="en-US" dirty="0"/>
              <a:t>: You track how much you like each restaurant (state-action pair). Now you can compare and choose.</a:t>
            </a:r>
          </a:p>
          <a:p>
            <a:pPr>
              <a:buFont typeface="Arial" panose="020B0604020202020204" pitchFamily="34" charset="0"/>
              <a:buChar char="•"/>
            </a:pPr>
            <a:r>
              <a:rPr lang="en-US" b="1" dirty="0"/>
              <a:t>ε-greedy</a:t>
            </a:r>
            <a:r>
              <a:rPr lang="en-US" dirty="0"/>
              <a:t>: Even if you have a favorite, sometimes you try a random new place — maybe it’s even better.</a:t>
            </a:r>
          </a:p>
          <a:p>
            <a:r>
              <a:rPr lang="en-US" dirty="0"/>
              <a:t>Over time, this balance between </a:t>
            </a:r>
            <a:r>
              <a:rPr lang="en-US" b="1" dirty="0"/>
              <a:t>learning what works</a:t>
            </a:r>
            <a:r>
              <a:rPr lang="en-US" dirty="0"/>
              <a:t> and </a:t>
            </a:r>
            <a:r>
              <a:rPr lang="en-US" b="1" dirty="0"/>
              <a:t>exploring what might work better</a:t>
            </a:r>
            <a:r>
              <a:rPr lang="en-US" dirty="0"/>
              <a:t> lets you discover the </a:t>
            </a:r>
            <a:r>
              <a:rPr lang="en-US" i="1" dirty="0"/>
              <a:t>optimal</a:t>
            </a:r>
            <a:r>
              <a:rPr lang="en-US" dirty="0"/>
              <a:t> restaurant — or, in RL terms, the </a:t>
            </a:r>
            <a:r>
              <a:rPr lang="en-US" i="1" dirty="0"/>
              <a:t>optimal policy</a:t>
            </a:r>
            <a:r>
              <a:rPr lang="en-US" dirty="0"/>
              <a:t>.</a:t>
            </a:r>
          </a:p>
          <a:p>
            <a:r>
              <a:rPr lang="en-US" dirty="0"/>
              <a:t>Would you like me to also show a small diagram or pseudocode (with intuition) of how ε-greedy Q-learning updates the policy? It can make the concept click even more clearly.</a:t>
            </a:r>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60</a:t>
            </a:fld>
            <a:endParaRPr lang="en-US"/>
          </a:p>
        </p:txBody>
      </p:sp>
    </p:spTree>
    <p:extLst>
      <p:ext uri="{BB962C8B-B14F-4D97-AF65-F5344CB8AC3E}">
        <p14:creationId xmlns:p14="http://schemas.microsoft.com/office/powerpoint/2010/main" val="396408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69</a:t>
            </a:fld>
            <a:endParaRPr lang="en-US"/>
          </a:p>
        </p:txBody>
      </p:sp>
    </p:spTree>
    <p:extLst>
      <p:ext uri="{BB962C8B-B14F-4D97-AF65-F5344CB8AC3E}">
        <p14:creationId xmlns:p14="http://schemas.microsoft.com/office/powerpoint/2010/main" val="229971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[Gross et al. 1999] H.-M. Gross, A. Heinze, T. Seiler, V. Stephan, Generative character of perception: a neural architecture for sensorimotor anticipation, Neural Networks, Volume 12, Issues 7–8, 1999, Pages 1101-1129, ISSN 0893-6080,</a:t>
            </a:r>
          </a:p>
          <a:p>
            <a:pPr marL="0" marR="0">
              <a:spcBef>
                <a:spcPts val="0"/>
              </a:spcBef>
              <a:spcAft>
                <a:spcPts val="0"/>
              </a:spcAft>
            </a:pPr>
            <a:r>
              <a:rPr lang="en-US" sz="1800" dirty="0">
                <a:effectLst/>
                <a:latin typeface="Calibri" panose="020F0502020204030204" pitchFamily="34" charset="0"/>
                <a:hlinkClick r:id="rId3"/>
              </a:rPr>
              <a:t>https://doi.org/10.1016/S0893-6080(99)00047-7</a:t>
            </a:r>
            <a:r>
              <a:rPr lang="en-US" sz="1800" dirty="0">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63CC9EBA-D40F-4B2C-8629-D756AD22D0E0}" type="slidenum">
              <a:rPr lang="en-US" smtClean="0"/>
              <a:t>70</a:t>
            </a:fld>
            <a:endParaRPr lang="en-US"/>
          </a:p>
        </p:txBody>
      </p:sp>
    </p:spTree>
    <p:extLst>
      <p:ext uri="{BB962C8B-B14F-4D97-AF65-F5344CB8AC3E}">
        <p14:creationId xmlns:p14="http://schemas.microsoft.com/office/powerpoint/2010/main" val="4278868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76</a:t>
            </a:fld>
            <a:endParaRPr lang="en-US"/>
          </a:p>
        </p:txBody>
      </p:sp>
    </p:spTree>
    <p:extLst>
      <p:ext uri="{BB962C8B-B14F-4D97-AF65-F5344CB8AC3E}">
        <p14:creationId xmlns:p14="http://schemas.microsoft.com/office/powerpoint/2010/main" val="1953229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 agent has a model of the environment,  the border between the agent and the environment becomes more difficult to determine.</a:t>
            </a:r>
          </a:p>
        </p:txBody>
      </p:sp>
      <p:sp>
        <p:nvSpPr>
          <p:cNvPr id="4" name="Slide Number Placeholder 3"/>
          <p:cNvSpPr>
            <a:spLocks noGrp="1"/>
          </p:cNvSpPr>
          <p:nvPr>
            <p:ph type="sldNum" sz="quarter" idx="5"/>
          </p:nvPr>
        </p:nvSpPr>
        <p:spPr/>
        <p:txBody>
          <a:bodyPr/>
          <a:lstStyle/>
          <a:p>
            <a:fld id="{0950B68B-4352-40B1-9F57-DA12DBB3F638}" type="slidenum">
              <a:rPr lang="en-US" smtClean="0"/>
              <a:t>84</a:t>
            </a:fld>
            <a:endParaRPr lang="en-US"/>
          </a:p>
        </p:txBody>
      </p:sp>
    </p:spTree>
    <p:extLst>
      <p:ext uri="{BB962C8B-B14F-4D97-AF65-F5344CB8AC3E}">
        <p14:creationId xmlns:p14="http://schemas.microsoft.com/office/powerpoint/2010/main" val="189284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decisions per shop, Global decisions across shops</a:t>
            </a:r>
          </a:p>
          <a:p>
            <a:r>
              <a:rPr lang="en-US" dirty="0"/>
              <a:t>Failure propagation as a sub-model of the transitions</a:t>
            </a:r>
          </a:p>
          <a:p>
            <a:r>
              <a:rPr lang="en-US" dirty="0"/>
              <a:t>Check the impact of failures on same component type happening in different shops.</a:t>
            </a:r>
          </a:p>
          <a:p>
            <a:r>
              <a:rPr lang="en-US" dirty="0"/>
              <a:t>Clarify what the model is with respect to the decision model and the state model</a:t>
            </a:r>
          </a:p>
          <a:p>
            <a:r>
              <a:rPr lang="en-US" dirty="0"/>
              <a:t>Difference frequencies of execution of each loop. How to determine when to execute each loop?</a:t>
            </a:r>
          </a:p>
          <a:p>
            <a:r>
              <a:rPr lang="en-US" dirty="0"/>
              <a:t>Lowe level loop abstracts the environment.</a:t>
            </a:r>
          </a:p>
          <a:p>
            <a:r>
              <a:rPr lang="en-US" dirty="0"/>
              <a:t>Not every monitoring is an experience that we can use for learning.</a:t>
            </a:r>
          </a:p>
          <a:p>
            <a:r>
              <a:rPr lang="en-US" dirty="0"/>
              <a:t>Features are graph queries, hence feature discovery map to evaluating graph queries.</a:t>
            </a:r>
          </a:p>
          <a:p>
            <a:r>
              <a:rPr lang="en-US" dirty="0"/>
              <a:t>Examples of how these architectures would look like.</a:t>
            </a:r>
          </a:p>
          <a:p>
            <a:r>
              <a:rPr lang="en-US" b="1" dirty="0"/>
              <a:t>Utility change prediction (which we did in the past) could be done in an online context.</a:t>
            </a:r>
          </a:p>
        </p:txBody>
      </p:sp>
      <p:sp>
        <p:nvSpPr>
          <p:cNvPr id="4" name="Slide Number Placeholder 3"/>
          <p:cNvSpPr>
            <a:spLocks noGrp="1"/>
          </p:cNvSpPr>
          <p:nvPr>
            <p:ph type="sldNum" sz="quarter" idx="5"/>
          </p:nvPr>
        </p:nvSpPr>
        <p:spPr/>
        <p:txBody>
          <a:bodyPr/>
          <a:lstStyle/>
          <a:p>
            <a:fld id="{0950B68B-4352-40B1-9F57-DA12DBB3F638}" type="slidenum">
              <a:rPr lang="en-US" smtClean="0"/>
              <a:t>85</a:t>
            </a:fld>
            <a:endParaRPr lang="en-US"/>
          </a:p>
        </p:txBody>
      </p:sp>
    </p:spTree>
    <p:extLst>
      <p:ext uri="{BB962C8B-B14F-4D97-AF65-F5344CB8AC3E}">
        <p14:creationId xmlns:p14="http://schemas.microsoft.com/office/powerpoint/2010/main" val="144353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91</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93</a:t>
            </a:fld>
            <a:endParaRPr lang="en-US"/>
          </a:p>
        </p:txBody>
      </p:sp>
    </p:spTree>
    <p:extLst>
      <p:ext uri="{BB962C8B-B14F-4D97-AF65-F5344CB8AC3E}">
        <p14:creationId xmlns:p14="http://schemas.microsoft.com/office/powerpoint/2010/main" val="208938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W. R. Thompson. On the likelihood that one unknown probability exceeds another in view of the evidence of two samples. </a:t>
            </a:r>
            <a:r>
              <a:rPr lang="en-US" sz="1200" kern="1200" dirty="0" err="1">
                <a:solidFill>
                  <a:schemeClr val="tx1"/>
                </a:solidFill>
                <a:effectLst/>
                <a:latin typeface="+mn-lt"/>
                <a:ea typeface="+mn-ea"/>
                <a:cs typeface="+mn-cs"/>
              </a:rPr>
              <a:t>Biometrika</a:t>
            </a:r>
            <a:r>
              <a:rPr lang="en-US" sz="1200" kern="1200" dirty="0">
                <a:solidFill>
                  <a:schemeClr val="tx1"/>
                </a:solidFill>
                <a:effectLst/>
                <a:latin typeface="+mn-lt"/>
                <a:ea typeface="+mn-ea"/>
                <a:cs typeface="+mn-cs"/>
              </a:rPr>
              <a:t>, 25:285–294, 1933.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H. Robbins. Some aspects of the sequential design of experiments. Bulletin of the American Mathematical Society, 55:527–535, 1952.</a:t>
            </a:r>
          </a:p>
          <a:p>
            <a:r>
              <a:rPr lang="en-US" sz="1200" kern="1200" dirty="0">
                <a:solidFill>
                  <a:schemeClr val="tx1"/>
                </a:solidFill>
                <a:effectLst/>
                <a:latin typeface="+mn-lt"/>
                <a:ea typeface="+mn-ea"/>
                <a:cs typeface="+mn-cs"/>
              </a:rPr>
              <a:t>[3] M. </a:t>
            </a:r>
            <a:r>
              <a:rPr lang="en-US" sz="1200" kern="1200" dirty="0" err="1">
                <a:solidFill>
                  <a:schemeClr val="tx1"/>
                </a:solidFill>
                <a:effectLst/>
                <a:latin typeface="+mn-lt"/>
                <a:ea typeface="+mn-ea"/>
                <a:cs typeface="+mn-cs"/>
              </a:rPr>
              <a:t>Zelen</a:t>
            </a:r>
            <a:r>
              <a:rPr lang="en-US" sz="1200" kern="1200" dirty="0">
                <a:solidFill>
                  <a:schemeClr val="tx1"/>
                </a:solidFill>
                <a:effectLst/>
                <a:latin typeface="+mn-lt"/>
                <a:ea typeface="+mn-ea"/>
                <a:cs typeface="+mn-cs"/>
              </a:rPr>
              <a:t>. Play the winner rule and the controlled clinical trials. Journal of the American Statistical Association, 64:131–146, 1969.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Aziz et al., 2019, "On Multi-Armed Bandit Designs for Phase I Clinical Trials",   </a:t>
            </a:r>
            <a:r>
              <a:rPr lang="en-US" sz="1200" kern="1200" dirty="0">
                <a:solidFill>
                  <a:schemeClr val="tx1"/>
                </a:solidFill>
                <a:effectLst/>
                <a:latin typeface="+mn-lt"/>
                <a:ea typeface="+mn-ea"/>
                <a:cs typeface="+mn-cs"/>
                <a:hlinkClick r:id="rId3"/>
              </a:rPr>
              <a:t>https://www.groundai.com/project/on-multi-armed-bandit-designs-for-phase-i-clinical-trials/1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Valimaki</a:t>
            </a:r>
            <a:r>
              <a:rPr lang="en-US" sz="1200" kern="1200" dirty="0">
                <a:solidFill>
                  <a:schemeClr val="tx1"/>
                </a:solidFill>
                <a:effectLst/>
                <a:latin typeface="+mn-lt"/>
                <a:ea typeface="+mn-ea"/>
                <a:cs typeface="+mn-cs"/>
              </a:rPr>
              <a:t>. Learning and strategic pricing. </a:t>
            </a:r>
            <a:r>
              <a:rPr lang="en-US" sz="1200" kern="1200" dirty="0" err="1">
                <a:solidFill>
                  <a:schemeClr val="tx1"/>
                </a:solidFill>
                <a:effectLst/>
                <a:latin typeface="+mn-lt"/>
                <a:ea typeface="+mn-ea"/>
                <a:cs typeface="+mn-cs"/>
              </a:rPr>
              <a:t>Econometrica</a:t>
            </a:r>
            <a:r>
              <a:rPr lang="en-US" sz="1200" kern="1200" dirty="0">
                <a:solidFill>
                  <a:schemeClr val="tx1"/>
                </a:solidFill>
                <a:effectLst/>
                <a:latin typeface="+mn-lt"/>
                <a:ea typeface="+mn-ea"/>
                <a:cs typeface="+mn-cs"/>
              </a:rPr>
              <a:t>, 64:1125–1149, 1996.</a:t>
            </a:r>
          </a:p>
          <a:p>
            <a:r>
              <a:rPr lang="en-US" sz="1200" kern="1200" dirty="0">
                <a:solidFill>
                  <a:schemeClr val="tx1"/>
                </a:solidFill>
                <a:effectLst/>
                <a:latin typeface="+mn-lt"/>
                <a:ea typeface="+mn-ea"/>
                <a:cs typeface="+mn-cs"/>
              </a:rPr>
              <a:t>[6]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U. Hege. The financing of innovation: Learning and stopping. RAND Journal of Economics, 36 (4):719–752, 2005.</a:t>
            </a:r>
          </a:p>
          <a:p>
            <a:r>
              <a:rPr lang="en-US" sz="1200" kern="1200" dirty="0">
                <a:solidFill>
                  <a:schemeClr val="tx1"/>
                </a:solidFill>
                <a:effectLst/>
                <a:latin typeface="+mn-lt"/>
                <a:ea typeface="+mn-ea"/>
                <a:cs typeface="+mn-cs"/>
              </a:rPr>
              <a:t>[7] R. D. Kleinberg and T. Leighton. The value of knowing a demand curve: Bounds on regret for online posted-price auctions. In Proceedings of the 44th Annual IEEE Symposium on Foundations of Computer Science (FOCS), pages 594–605, 2003.</a:t>
            </a:r>
          </a:p>
          <a:p>
            <a:r>
              <a:rPr lang="en-US" sz="1200" kern="1200" dirty="0">
                <a:solidFill>
                  <a:schemeClr val="tx1"/>
                </a:solidFill>
                <a:effectLst/>
                <a:latin typeface="+mn-lt"/>
                <a:ea typeface="+mn-ea"/>
                <a:cs typeface="+mn-cs"/>
              </a:rPr>
              <a:t>[8] F. Caro and G. </a:t>
            </a:r>
            <a:r>
              <a:rPr lang="en-US" sz="1200" kern="1200" dirty="0" err="1">
                <a:solidFill>
                  <a:schemeClr val="tx1"/>
                </a:solidFill>
                <a:effectLst/>
                <a:latin typeface="+mn-lt"/>
                <a:ea typeface="+mn-ea"/>
                <a:cs typeface="+mn-cs"/>
              </a:rPr>
              <a:t>Gallien</a:t>
            </a:r>
            <a:r>
              <a:rPr lang="en-US" sz="1200" kern="1200" dirty="0">
                <a:solidFill>
                  <a:schemeClr val="tx1"/>
                </a:solidFill>
                <a:effectLst/>
                <a:latin typeface="+mn-lt"/>
                <a:ea typeface="+mn-ea"/>
                <a:cs typeface="+mn-cs"/>
              </a:rPr>
              <a:t>. Dynamic assortment with demand learning for seasonal consumer goods. Management Science, 53:276–292, 2007.</a:t>
            </a:r>
          </a:p>
          <a:p>
            <a:r>
              <a:rPr lang="en-US" sz="1200" kern="1200" dirty="0">
                <a:solidFill>
                  <a:schemeClr val="tx1"/>
                </a:solidFill>
                <a:effectLst/>
                <a:latin typeface="+mn-lt"/>
                <a:ea typeface="+mn-ea"/>
                <a:cs typeface="+mn-cs"/>
              </a:rPr>
              <a:t>[9] S. Pandey, D. Agarwal, D. </a:t>
            </a:r>
            <a:r>
              <a:rPr lang="en-US" sz="1200" kern="1200" dirty="0" err="1">
                <a:solidFill>
                  <a:schemeClr val="tx1"/>
                </a:solidFill>
                <a:effectLst/>
                <a:latin typeface="+mn-lt"/>
                <a:ea typeface="+mn-ea"/>
                <a:cs typeface="+mn-cs"/>
              </a:rPr>
              <a:t>Charkrabarti</a:t>
            </a:r>
            <a:r>
              <a:rPr lang="en-US" sz="1200" kern="1200" dirty="0">
                <a:solidFill>
                  <a:schemeClr val="tx1"/>
                </a:solidFill>
                <a:effectLst/>
                <a:latin typeface="+mn-lt"/>
                <a:ea typeface="+mn-ea"/>
                <a:cs typeface="+mn-cs"/>
              </a:rPr>
              <a:t>, and V. </a:t>
            </a:r>
            <a:r>
              <a:rPr lang="en-US" sz="1200" kern="1200" dirty="0" err="1">
                <a:solidFill>
                  <a:schemeClr val="tx1"/>
                </a:solidFill>
                <a:effectLst/>
                <a:latin typeface="+mn-lt"/>
                <a:ea typeface="+mn-ea"/>
                <a:cs typeface="+mn-cs"/>
              </a:rPr>
              <a:t>Josifovski</a:t>
            </a:r>
            <a:r>
              <a:rPr lang="en-US" sz="1200" kern="1200" dirty="0">
                <a:solidFill>
                  <a:schemeClr val="tx1"/>
                </a:solidFill>
                <a:effectLst/>
                <a:latin typeface="+mn-lt"/>
                <a:ea typeface="+mn-ea"/>
                <a:cs typeface="+mn-cs"/>
              </a:rPr>
              <a:t>. Bandits for taxonomies: A model-based approach. In SIAM International Conference on Data Mining, 2007.</a:t>
            </a:r>
          </a:p>
          <a:p>
            <a:r>
              <a:rPr lang="en-US" sz="1200" kern="1200" dirty="0">
                <a:solidFill>
                  <a:schemeClr val="tx1"/>
                </a:solidFill>
                <a:effectLst/>
                <a:latin typeface="+mn-lt"/>
                <a:ea typeface="+mn-ea"/>
                <a:cs typeface="+mn-cs"/>
              </a:rPr>
              <a:t>[10] </a:t>
            </a:r>
            <a:r>
              <a:rPr lang="en-US" dirty="0"/>
              <a:t>Lu, T., </a:t>
            </a:r>
            <a:r>
              <a:rPr lang="en-US" dirty="0" err="1"/>
              <a:t>Pál</a:t>
            </a:r>
            <a:r>
              <a:rPr lang="en-US" dirty="0"/>
              <a:t>, D., &amp; </a:t>
            </a:r>
            <a:r>
              <a:rPr lang="en-US" dirty="0" err="1"/>
              <a:t>Pál</a:t>
            </a:r>
            <a:r>
              <a:rPr lang="en-US" dirty="0"/>
              <a:t>, M. (2009). Showing relevant ads via context multi-armed bandits. In </a:t>
            </a:r>
            <a:r>
              <a:rPr lang="en-US" i="1" dirty="0"/>
              <a:t>Proceedings of AISTATS</a:t>
            </a:r>
            <a:r>
              <a:rPr lang="en-US" dirty="0"/>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[11] Microsoft Research, 2017, "Contextual bandit breakthrough enables deeper personalization", </a:t>
            </a:r>
            <a:r>
              <a:rPr lang="en-US" sz="1200" kern="1200" dirty="0">
                <a:solidFill>
                  <a:schemeClr val="tx1"/>
                </a:solidFill>
                <a:effectLst/>
                <a:latin typeface="+mn-lt"/>
                <a:ea typeface="+mn-ea"/>
                <a:cs typeface="+mn-cs"/>
                <a:hlinkClick r:id="rId4"/>
              </a:rPr>
              <a:t>https://www.microsoft.com/en-us/research/blog/contextual-bandit-breakthrough-enables-deeper-personalization/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[12] B. </a:t>
            </a:r>
            <a:r>
              <a:rPr lang="en-US" sz="1200" kern="1200" dirty="0" err="1">
                <a:solidFill>
                  <a:schemeClr val="tx1"/>
                </a:solidFill>
                <a:effectLst/>
                <a:latin typeface="+mn-lt"/>
                <a:ea typeface="+mn-ea"/>
                <a:cs typeface="+mn-cs"/>
              </a:rPr>
              <a:t>Awerbuch</a:t>
            </a:r>
            <a:r>
              <a:rPr lang="en-US" sz="1200" kern="1200" dirty="0">
                <a:solidFill>
                  <a:schemeClr val="tx1"/>
                </a:solidFill>
                <a:effectLst/>
                <a:latin typeface="+mn-lt"/>
                <a:ea typeface="+mn-ea"/>
                <a:cs typeface="+mn-cs"/>
              </a:rPr>
              <a:t> and R. D. Kleinberg. Adaptive routing with end-to-end feedback: distributed learning and geometric approaches. In Proceedings of the 36th ACM Symposium on Theory of Computing (STOC), pages 45–53, 2004.</a:t>
            </a:r>
          </a:p>
          <a:p>
            <a:r>
              <a:rPr lang="en-US" sz="1200" b="0" i="0" kern="1200" dirty="0">
                <a:solidFill>
                  <a:schemeClr val="tx1"/>
                </a:solidFill>
                <a:effectLst/>
                <a:latin typeface="+mn-lt"/>
                <a:ea typeface="+mn-ea"/>
                <a:cs typeface="+mn-cs"/>
              </a:rPr>
              <a:t>[13] </a:t>
            </a:r>
            <a:r>
              <a:rPr lang="en-US" sz="1200" b="0" i="0" kern="1200" dirty="0" err="1">
                <a:solidFill>
                  <a:schemeClr val="tx1"/>
                </a:solidFill>
                <a:effectLst/>
                <a:latin typeface="+mn-lt"/>
                <a:ea typeface="+mn-ea"/>
                <a:cs typeface="+mn-cs"/>
              </a:rPr>
              <a:t>Carrascosa</a:t>
            </a:r>
            <a:r>
              <a:rPr lang="en-US" sz="1200" b="0" i="0" kern="1200" dirty="0">
                <a:solidFill>
                  <a:schemeClr val="tx1"/>
                </a:solidFill>
                <a:effectLst/>
                <a:latin typeface="+mn-lt"/>
                <a:ea typeface="+mn-ea"/>
                <a:cs typeface="+mn-cs"/>
              </a:rPr>
              <a:t>, M., &amp; </a:t>
            </a:r>
            <a:r>
              <a:rPr lang="en-US" sz="1200" b="0" i="0" kern="1200" dirty="0" err="1">
                <a:solidFill>
                  <a:schemeClr val="tx1"/>
                </a:solidFill>
                <a:effectLst/>
                <a:latin typeface="+mn-lt"/>
                <a:ea typeface="+mn-ea"/>
                <a:cs typeface="+mn-cs"/>
              </a:rPr>
              <a:t>Bellalta</a:t>
            </a:r>
            <a:r>
              <a:rPr lang="en-US" sz="1200" b="0" i="0" kern="1200" dirty="0">
                <a:solidFill>
                  <a:schemeClr val="tx1"/>
                </a:solidFill>
                <a:effectLst/>
                <a:latin typeface="+mn-lt"/>
                <a:ea typeface="+mn-ea"/>
                <a:cs typeface="+mn-cs"/>
              </a:rPr>
              <a:t>, B. (2019). Decentralized AP selection using Multi-Armed Bandits: Opportunistic {\epsilon}-Greedy with Stickiness. </a:t>
            </a:r>
            <a:r>
              <a:rPr lang="en-US" sz="1200" b="0" i="1" kern="1200" dirty="0" err="1">
                <a:solidFill>
                  <a:schemeClr val="tx1"/>
                </a:solidFill>
                <a:effectLst/>
                <a:latin typeface="+mn-lt"/>
                <a:ea typeface="+mn-ea"/>
                <a:cs typeface="+mn-cs"/>
              </a:rPr>
              <a:t>arXiv</a:t>
            </a:r>
            <a:r>
              <a:rPr lang="en-US" sz="1200" b="0" i="1" kern="1200" dirty="0">
                <a:solidFill>
                  <a:schemeClr val="tx1"/>
                </a:solidFill>
                <a:effectLst/>
                <a:latin typeface="+mn-lt"/>
                <a:ea typeface="+mn-ea"/>
                <a:cs typeface="+mn-cs"/>
              </a:rPr>
              <a:t> preprint arXiv:1903.00281</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4</a:t>
            </a:fld>
            <a:endParaRPr lang="en-US"/>
          </a:p>
        </p:txBody>
      </p:sp>
    </p:spTree>
    <p:extLst>
      <p:ext uri="{BB962C8B-B14F-4D97-AF65-F5344CB8AC3E}">
        <p14:creationId xmlns:p14="http://schemas.microsoft.com/office/powerpoint/2010/main" val="42258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5</a:t>
            </a:fld>
            <a:endParaRPr lang="en-US"/>
          </a:p>
        </p:txBody>
      </p:sp>
    </p:spTree>
    <p:extLst>
      <p:ext uri="{BB962C8B-B14F-4D97-AF65-F5344CB8AC3E}">
        <p14:creationId xmlns:p14="http://schemas.microsoft.com/office/powerpoint/2010/main" val="193339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10</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11</a:t>
            </a:fld>
            <a:endParaRPr lang="en-US"/>
          </a:p>
        </p:txBody>
      </p:sp>
    </p:spTree>
    <p:extLst>
      <p:ext uri="{BB962C8B-B14F-4D97-AF65-F5344CB8AC3E}">
        <p14:creationId xmlns:p14="http://schemas.microsoft.com/office/powerpoint/2010/main" val="348161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alibri" panose="020F0502020204030204" pitchFamily="34" charset="0"/>
              </a:rPr>
              <a:t>[Silver 2015] https://www.davidsilver.uk/wp-content/uploads/2020/03/XX.pdf</a:t>
            </a:r>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14</a:t>
            </a:fld>
            <a:endParaRPr lang="en-US"/>
          </a:p>
        </p:txBody>
      </p:sp>
    </p:spTree>
    <p:extLst>
      <p:ext uri="{BB962C8B-B14F-4D97-AF65-F5344CB8AC3E}">
        <p14:creationId xmlns:p14="http://schemas.microsoft.com/office/powerpoint/2010/main" val="343769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[Silver 2015] https://www.davidsilver.uk/wp-content/uploads/2020/03/XX.pdf</a:t>
            </a:r>
            <a:endParaRPr lang="en-US" sz="1200" dirty="0"/>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16</a:t>
            </a:fld>
            <a:endParaRPr lang="en-US"/>
          </a:p>
        </p:txBody>
      </p:sp>
    </p:spTree>
    <p:extLst>
      <p:ext uri="{BB962C8B-B14F-4D97-AF65-F5344CB8AC3E}">
        <p14:creationId xmlns:p14="http://schemas.microsoft.com/office/powerpoint/2010/main" val="818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17</a:t>
            </a:fld>
            <a:endParaRPr lang="en-US"/>
          </a:p>
        </p:txBody>
      </p:sp>
    </p:spTree>
    <p:extLst>
      <p:ext uri="{BB962C8B-B14F-4D97-AF65-F5344CB8AC3E}">
        <p14:creationId xmlns:p14="http://schemas.microsoft.com/office/powerpoint/2010/main" val="2553144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5" name="Picture 4">
            <a:extLst>
              <a:ext uri="{FF2B5EF4-FFF2-40B4-BE49-F238E27FC236}">
                <a16:creationId xmlns:a16="http://schemas.microsoft.com/office/drawing/2014/main" id="{D8D1524E-6D11-4E92-1D74-71B53B598AED}"/>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728777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7A76AFFB-970D-5E3F-0BE3-B3AF02B1A83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891360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E2327D91-7BDB-99B5-8FC4-D8B3619DC16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5924853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D3154332-6A65-AF9A-342F-50298ECDF1F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83383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AF0BFA3-4EBA-A526-0C56-ACB2BF154F4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6676941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0250183-9699-DC38-7289-59CA931E6AA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370191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B6277283-0880-7822-ADF4-5C655421F57D}"/>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45033389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7A67306-117B-5D91-BA9F-131797455330}"/>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5730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10/21/2025</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E8AC02D5-913B-FDC9-B020-498922C53B6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97668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10/21/2025</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0047FBC-298E-6FBA-72A2-E5DB53362CE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16522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5" name="Picture 4">
            <a:extLst>
              <a:ext uri="{FF2B5EF4-FFF2-40B4-BE49-F238E27FC236}">
                <a16:creationId xmlns:a16="http://schemas.microsoft.com/office/drawing/2014/main" id="{E0DF1542-07D8-5C6A-4A7D-4F2883C21A9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31979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8512A92C-5498-0DB1-A7DF-DC529066B931}"/>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701836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E5AB5886-8195-7851-E224-B25EAEF2FB47}"/>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11880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 name="Picture 2">
            <a:extLst>
              <a:ext uri="{FF2B5EF4-FFF2-40B4-BE49-F238E27FC236}">
                <a16:creationId xmlns:a16="http://schemas.microsoft.com/office/drawing/2014/main" id="{93103770-1BAA-FD40-5804-D4CFEF07EA1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8374534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21E7C068-0863-65E8-D79F-330BBC933919}"/>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53218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CC045120-0674-A90B-A1B9-B934B4D3586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2544391"/>
      </p:ext>
    </p:extLst>
  </p:cSld>
  <p:clrMapOvr>
    <a:masterClrMapping/>
  </p:clrMapOvr>
  <p:transition spd="slow">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pic>
        <p:nvPicPr>
          <p:cNvPr id="2" name="Picture 1">
            <a:extLst>
              <a:ext uri="{FF2B5EF4-FFF2-40B4-BE49-F238E27FC236}">
                <a16:creationId xmlns:a16="http://schemas.microsoft.com/office/drawing/2014/main" id="{555742AE-885F-2946-7EBF-8DD53E5A57B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90203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10/21/2025</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pic>
        <p:nvPicPr>
          <p:cNvPr id="5" name="Picture 4">
            <a:extLst>
              <a:ext uri="{FF2B5EF4-FFF2-40B4-BE49-F238E27FC236}">
                <a16:creationId xmlns:a16="http://schemas.microsoft.com/office/drawing/2014/main" id="{4A55103F-E61A-8518-0235-F5C88F0971A1}"/>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28656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10/21/2025</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FB295D03-63BC-CB2A-9890-153874CF847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05122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10/21/2025</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E9CADDEA-6779-E155-010D-1F1FF343190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794975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64F58C49-499E-6832-70B0-624B733287A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046765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00B6DF87-6435-E718-8EEF-82FC12DFC92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537377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 name="Picture 2">
            <a:extLst>
              <a:ext uri="{FF2B5EF4-FFF2-40B4-BE49-F238E27FC236}">
                <a16:creationId xmlns:a16="http://schemas.microsoft.com/office/drawing/2014/main" id="{38CB60E1-B66A-0B9C-D9A8-7476F1A6FDB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93757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4631391-292C-65B8-FC38-0440D3645872}"/>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7204940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2008191-6645-FE9E-2E5A-EE2CDD5167B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5885651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C0AC7D9A-185B-D3F2-64A3-7CF5A7B5FE70}"/>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1322763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021EA573-C0B4-FCEE-4BCC-D7AAB87D097B}"/>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69970316"/>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9EDA61AA-A3BC-2F10-B01C-C32DA15CA2D7}"/>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02817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10/21/2025</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B5285CC-DA78-C286-0331-849E0B11EBB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27979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10/21/2025</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10" name="Picture 9">
            <a:extLst>
              <a:ext uri="{FF2B5EF4-FFF2-40B4-BE49-F238E27FC236}">
                <a16:creationId xmlns:a16="http://schemas.microsoft.com/office/drawing/2014/main" id="{86358D4F-8C15-51E4-3FB5-5FC87C3FA8B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3066863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itelfolie">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p:nvPr>
        </p:nvSpPr>
        <p:spPr>
          <a:xfrm>
            <a:off x="1017457" y="1152000"/>
            <a:ext cx="6878767" cy="1080000"/>
          </a:xfrm>
        </p:spPr>
        <p:txBody>
          <a:bodyPr anchor="b">
            <a:noAutofit/>
          </a:bodyPr>
          <a:lstStyle>
            <a:lvl1pPr algn="l">
              <a:lnSpc>
                <a:spcPts val="3800"/>
              </a:lnSpc>
              <a:defRPr sz="3200"/>
            </a:lvl1pPr>
          </a:lstStyle>
          <a:p>
            <a:r>
              <a:rPr lang="en-US"/>
              <a:t>Click to edit Master title style</a:t>
            </a:r>
            <a:endParaRPr lang="de-DE" dirty="0"/>
          </a:p>
        </p:txBody>
      </p:sp>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589" y="5734050"/>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1017456" y="2388247"/>
            <a:ext cx="6878767" cy="755133"/>
          </a:xfrm>
        </p:spPr>
        <p:txBody>
          <a:bodyPr>
            <a:noAutofit/>
          </a:bodyPr>
          <a:lstStyle>
            <a:lvl1pPr marL="0" indent="0" algn="l">
              <a:lnSpc>
                <a:spcPts val="26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pic>
        <p:nvPicPr>
          <p:cNvPr id="8" name="Grafik 7">
            <a:extLst>
              <a:ext uri="{FF2B5EF4-FFF2-40B4-BE49-F238E27FC236}">
                <a16:creationId xmlns:a16="http://schemas.microsoft.com/office/drawing/2014/main" id="{A1A0946B-53F8-C491-D622-E024CF242E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589" y="5734050"/>
            <a:ext cx="2229230" cy="828000"/>
          </a:xfrm>
          <a:prstGeom prst="rect">
            <a:avLst/>
          </a:prstGeom>
        </p:spPr>
      </p:pic>
      <p:pic>
        <p:nvPicPr>
          <p:cNvPr id="10" name="Grafik 9">
            <a:extLst>
              <a:ext uri="{FF2B5EF4-FFF2-40B4-BE49-F238E27FC236}">
                <a16:creationId xmlns:a16="http://schemas.microsoft.com/office/drawing/2014/main" id="{071FC248-B606-0116-FD28-120EE8933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831" y="3624398"/>
            <a:ext cx="7516383" cy="3483871"/>
          </a:xfrm>
          <a:prstGeom prst="rect">
            <a:avLst/>
          </a:prstGeom>
        </p:spPr>
      </p:pic>
      <p:sp>
        <p:nvSpPr>
          <p:cNvPr id="23" name="Datumsplatzhalter 22">
            <a:extLst>
              <a:ext uri="{FF2B5EF4-FFF2-40B4-BE49-F238E27FC236}">
                <a16:creationId xmlns:a16="http://schemas.microsoft.com/office/drawing/2014/main" id="{CE95946F-CA58-2176-770A-1DC52C0C5810}"/>
              </a:ext>
            </a:extLst>
          </p:cNvPr>
          <p:cNvSpPr>
            <a:spLocks noGrp="1"/>
          </p:cNvSpPr>
          <p:nvPr>
            <p:ph type="dt" sz="half" idx="10"/>
          </p:nvPr>
        </p:nvSpPr>
        <p:spPr/>
        <p:txBody>
          <a:bodyPr/>
          <a:lstStyle/>
          <a:p>
            <a:fld id="{4DDB5538-DA78-4C2C-BF6B-9485BBAF1D80}" type="datetimeFigureOut">
              <a:rPr lang="en-US" smtClean="0"/>
              <a:t>10/21/2025</a:t>
            </a:fld>
            <a:endParaRPr lang="en-US"/>
          </a:p>
        </p:txBody>
      </p:sp>
      <p:sp>
        <p:nvSpPr>
          <p:cNvPr id="24" name="Fußzeilenplatzhalter 23">
            <a:extLst>
              <a:ext uri="{FF2B5EF4-FFF2-40B4-BE49-F238E27FC236}">
                <a16:creationId xmlns:a16="http://schemas.microsoft.com/office/drawing/2014/main" id="{3322A462-DC68-44A0-BE9D-84F8ED0419B6}"/>
              </a:ext>
            </a:extLst>
          </p:cNvPr>
          <p:cNvSpPr>
            <a:spLocks noGrp="1"/>
          </p:cNvSpPr>
          <p:nvPr>
            <p:ph type="ftr" sz="quarter" idx="11"/>
          </p:nvPr>
        </p:nvSpPr>
        <p:spPr/>
        <p:txBody>
          <a:bodyPr/>
          <a:lstStyle/>
          <a:p>
            <a:endParaRPr lang="en-US"/>
          </a:p>
        </p:txBody>
      </p:sp>
      <p:sp>
        <p:nvSpPr>
          <p:cNvPr id="25" name="Foliennummernplatzhalter 24">
            <a:extLst>
              <a:ext uri="{FF2B5EF4-FFF2-40B4-BE49-F238E27FC236}">
                <a16:creationId xmlns:a16="http://schemas.microsoft.com/office/drawing/2014/main" id="{DFFF29C2-705C-90FD-4CC1-BEA50BBC1E8E}"/>
              </a:ext>
            </a:extLst>
          </p:cNvPr>
          <p:cNvSpPr>
            <a:spLocks noGrp="1"/>
          </p:cNvSpPr>
          <p:nvPr>
            <p:ph type="sldNum" sz="quarter" idx="12"/>
          </p:nvPr>
        </p:nvSpPr>
        <p:spPr/>
        <p:txBody>
          <a:bodyPr/>
          <a:lstStyle/>
          <a:p>
            <a:fld id="{81561042-0DC2-4A04-AA50-F6D44EB20EBA}" type="slidenum">
              <a:rPr lang="en-US" smtClean="0"/>
              <a:t>‹#›</a:t>
            </a:fld>
            <a:endParaRPr lang="en-US"/>
          </a:p>
        </p:txBody>
      </p:sp>
      <p:pic>
        <p:nvPicPr>
          <p:cNvPr id="5" name="Picture 4">
            <a:extLst>
              <a:ext uri="{FF2B5EF4-FFF2-40B4-BE49-F238E27FC236}">
                <a16:creationId xmlns:a16="http://schemas.microsoft.com/office/drawing/2014/main" id="{6F677D07-EA2D-DBF5-B1F0-C86E118B0944}"/>
              </a:ext>
            </a:extLst>
          </p:cNvPr>
          <p:cNvPicPr>
            <a:picLocks noChangeAspect="1"/>
          </p:cNvPicPr>
          <p:nvPr userDrawn="1"/>
        </p:nvPicPr>
        <p:blipFill>
          <a:blip r:embed="rId5"/>
          <a:stretch>
            <a:fillRect/>
          </a:stretch>
        </p:blipFill>
        <p:spPr>
          <a:xfrm>
            <a:off x="10363816" y="117409"/>
            <a:ext cx="1800476" cy="933580"/>
          </a:xfrm>
          <a:prstGeom prst="rect">
            <a:avLst/>
          </a:prstGeom>
        </p:spPr>
      </p:pic>
    </p:spTree>
    <p:extLst>
      <p:ext uri="{BB962C8B-B14F-4D97-AF65-F5344CB8AC3E}">
        <p14:creationId xmlns:p14="http://schemas.microsoft.com/office/powerpoint/2010/main" val="3401601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22023C2F-D624-5260-80E7-6AE4DB0EA042}"/>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984311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253A608B-83B6-96D0-B032-FA5DD0CCD03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83794688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pic>
        <p:nvPicPr>
          <p:cNvPr id="2" name="Picture 1">
            <a:extLst>
              <a:ext uri="{FF2B5EF4-FFF2-40B4-BE49-F238E27FC236}">
                <a16:creationId xmlns:a16="http://schemas.microsoft.com/office/drawing/2014/main" id="{207749CE-3381-0A3F-5D62-9248FBB28458}"/>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28940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10/21/2025</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pic>
        <p:nvPicPr>
          <p:cNvPr id="5" name="Picture 4">
            <a:extLst>
              <a:ext uri="{FF2B5EF4-FFF2-40B4-BE49-F238E27FC236}">
                <a16:creationId xmlns:a16="http://schemas.microsoft.com/office/drawing/2014/main" id="{F98290EB-4CD2-FD82-4099-87ABD883FE1B}"/>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7647499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10/21/2025</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5AA392D3-23E4-0FEA-B71A-4F968D576EAC}"/>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5273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10/21/2025</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A3421E88-1597-B325-C64B-9F26152534E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3493026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10/21/2025</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2109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10/21/2025</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9774986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7" Type="http://schemas.openxmlformats.org/officeDocument/2006/relationships/hyperlink" Target="mailto:Matthias.barkowsky@hpi.de"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hyperlink" Target="mailto:Finn.Kaiser@hpi.de" TargetMode="External"/><Relationship Id="rId5" Type="http://schemas.openxmlformats.org/officeDocument/2006/relationships/hyperlink" Target="mailto:sona.Ghahreman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2.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hyperlink" Target="https://banditalgs.com/2016/10/01/adversarial-bandits/" TargetMode="Externa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jlcbEZTgisQ&amp;pbjreload=10" TargetMode="External"/><Relationship Id="rId3" Type="http://schemas.openxmlformats.org/officeDocument/2006/relationships/hyperlink" Target="https://www.youtube.com/watch?v=7F0jPUyb7m4&amp;pbjreload=10" TargetMode="External"/><Relationship Id="rId7" Type="http://schemas.openxmlformats.org/officeDocument/2006/relationships/hyperlink" Target="https://www.youtube.com/watch?v=Qy-vum3GH-s&amp;pbjreload=10"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hyperlink" Target="https://www.youtube.com/watch?v=NyyLr6F4bkI&amp;pbjreload=10" TargetMode="External"/><Relationship Id="rId5" Type="http://schemas.openxmlformats.org/officeDocument/2006/relationships/hyperlink" Target="https://www.youtube.com/watch?v=xN11-epRuSU&amp;pbjreload=10" TargetMode="External"/><Relationship Id="rId10" Type="http://schemas.openxmlformats.org/officeDocument/2006/relationships/hyperlink" Target="https://www.youtube.com/watch?v=vz3D36VXefI&amp;list=PLE6Wd9FR--EdyJ5lbFl8UuGjecvVw66F6&amp;index=10" TargetMode="External"/><Relationship Id="rId4" Type="http://schemas.openxmlformats.org/officeDocument/2006/relationships/hyperlink" Target="https://www.youtube.com/watch?v=sGuiWX07sKw&amp;pbjreload=10"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25.jpeg"/><Relationship Id="rId4" Type="http://schemas.openxmlformats.org/officeDocument/2006/relationships/hyperlink" Target="https://sites.ualberta.ca/~szepesva/rlbook.html" TargetMode="External"/><Relationship Id="rId9"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1.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0.png"/><Relationship Id="rId3" Type="http://schemas.openxmlformats.org/officeDocument/2006/relationships/image" Target="../media/image610.png"/><Relationship Id="rId7" Type="http://schemas.openxmlformats.org/officeDocument/2006/relationships/image" Target="../media/image1011.png"/><Relationship Id="rId12" Type="http://schemas.openxmlformats.org/officeDocument/2006/relationships/image" Target="../media/image157.png"/><Relationship Id="rId2" Type="http://schemas.openxmlformats.org/officeDocument/2006/relationships/image" Target="../media/image510.png"/><Relationship Id="rId16" Type="http://schemas.openxmlformats.org/officeDocument/2006/relationships/image" Target="../media/image191.png"/><Relationship Id="rId1" Type="http://schemas.openxmlformats.org/officeDocument/2006/relationships/slideLayout" Target="../slideLayouts/slideLayout35.xml"/><Relationship Id="rId6" Type="http://schemas.openxmlformats.org/officeDocument/2006/relationships/image" Target="../media/image910.png"/><Relationship Id="rId11" Type="http://schemas.openxmlformats.org/officeDocument/2006/relationships/image" Target="../media/image1410.png"/><Relationship Id="rId5" Type="http://schemas.openxmlformats.org/officeDocument/2006/relationships/image" Target="../media/image811.png"/><Relationship Id="rId15" Type="http://schemas.openxmlformats.org/officeDocument/2006/relationships/image" Target="../media/image181.png"/><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image" Target="../media/image1211.png"/><Relationship Id="rId14"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511.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35.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1.png"/></Relationships>
</file>

<file path=ppt/slides/_rels/slide37.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1.png"/><Relationship Id="rId2" Type="http://schemas.openxmlformats.org/officeDocument/2006/relationships/image" Target="../media/image251.png"/><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0" Type="http://schemas.openxmlformats.org/officeDocument/2006/relationships/image" Target="../media/image43.png"/><Relationship Id="rId41"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90.png"/><Relationship Id="rId2" Type="http://schemas.openxmlformats.org/officeDocument/2006/relationships/image" Target="../media/image170.png"/><Relationship Id="rId16" Type="http://schemas.openxmlformats.org/officeDocument/2006/relationships/image" Target="../media/image320.png"/><Relationship Id="rId1" Type="http://schemas.openxmlformats.org/officeDocument/2006/relationships/slideLayout" Target="../slideLayouts/slideLayout35.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87.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richsutton.com/"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hyperlink" Target="https://tor-lattimore.com/downloads/book/book.pdf" TargetMode="External"/><Relationship Id="rId5" Type="http://schemas.openxmlformats.org/officeDocument/2006/relationships/hyperlink" Target="https://web.stanford.edu/~bvr/pubs/TS_Tutorial.pdf" TargetMode="External"/><Relationship Id="rId10" Type="http://schemas.openxmlformats.org/officeDocument/2006/relationships/image" Target="../media/image11.jpeg"/><Relationship Id="rId4" Type="http://schemas.openxmlformats.org/officeDocument/2006/relationships/hyperlink" Target="https://arxiv.org/abs/1904.07272" TargetMode="External"/><Relationship Id="rId9"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10.png"/><Relationship Id="rId1" Type="http://schemas.openxmlformats.org/officeDocument/2006/relationships/slideLayout" Target="../slideLayouts/slideLayout35.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5.xml"/><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2" Type="http://schemas.openxmlformats.org/officeDocument/2006/relationships/image" Target="../media/image121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3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5.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5.xml"/><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8" Type="http://schemas.openxmlformats.org/officeDocument/2006/relationships/hyperlink" Target="https://cs.uwaterloo.ca/~ppoupart/teaching/cs885-spring20/schedule.html"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cs.ox.ac.uk/people/nando.defreitas/machinelearning/" TargetMode="External"/><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hyperlink" Target="https://www.youtube.com/playlist?list=PLwRJQ4m4UJjNymuBM9RdmB3Z9N5-0IlY0" TargetMode="External"/><Relationship Id="rId11" Type="http://schemas.openxmlformats.org/officeDocument/2006/relationships/hyperlink" Target="https://www.youtube.com/watch?v=dV80NAlEins" TargetMode="External"/><Relationship Id="rId5" Type="http://schemas.openxmlformats.org/officeDocument/2006/relationships/hyperlink" Target="https://www.deepmind.com/learning-resources/reinforcement-learning-lecture-series-2021" TargetMode="External"/><Relationship Id="rId10" Type="http://schemas.openxmlformats.org/officeDocument/2006/relationships/hyperlink" Target="https://www.youtube.com/watch?v=kUiR0RLmGCo" TargetMode="External"/><Relationship Id="rId4" Type="http://schemas.openxmlformats.org/officeDocument/2006/relationships/hyperlink" Target="https://www.davidsilver.uk/teaching/"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017456" y="1216655"/>
            <a:ext cx="9087125" cy="1080000"/>
          </a:xfrm>
        </p:spPr>
        <p:txBody>
          <a:bodyPr>
            <a:normAutofit fontScale="90000"/>
          </a:bodyPr>
          <a:lstStyle/>
          <a:p>
            <a:r>
              <a:rPr lang="en-US" altLang="x-none" sz="1800" dirty="0">
                <a:ea typeface="ＭＳ Ｐゴシック" charset="-128"/>
              </a:rPr>
              <a:t>Winter 25-26</a:t>
            </a:r>
            <a:br>
              <a:rPr lang="en-US" altLang="x-none" sz="1800" dirty="0">
                <a:ea typeface="ＭＳ Ｐゴシック" charset="-128"/>
              </a:rPr>
            </a:br>
            <a:r>
              <a:rPr lang="en-US" sz="2700" b="1" dirty="0"/>
              <a:t>PS -Robotic Sensing and Knowledge Transfer Learning in Safety-Critical Environments</a:t>
            </a:r>
            <a:br>
              <a:rPr lang="en-US" sz="2000" b="1" dirty="0"/>
            </a:br>
            <a:r>
              <a:rPr lang="en-US" sz="3600" b="1" dirty="0">
                <a:ea typeface="ＭＳ Ｐゴシック" charset="-128"/>
              </a:rPr>
              <a:t>2 – Introduction to Reinforcement Learning Model-Free Methods</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1017456" y="2388247"/>
            <a:ext cx="7914108" cy="755133"/>
          </a:xfrm>
        </p:spPr>
        <p:txBody>
          <a:bodyPr>
            <a:noAutofit/>
          </a:bodyPr>
          <a:lstStyle/>
          <a:p>
            <a:r>
              <a:rPr lang="en-US" altLang="x-none" sz="1600" dirty="0">
                <a:ea typeface="ＭＳ Ｐゴシック" charset="-128"/>
              </a:rPr>
              <a:t>Prof. Dr. Holger Giese (</a:t>
            </a:r>
            <a:r>
              <a:rPr lang="en-US" altLang="x-none" sz="1600" dirty="0">
                <a:ea typeface="ＭＳ Ｐゴシック" charset="-128"/>
                <a:hlinkClick r:id="rId3"/>
              </a:rPr>
              <a:t>Holger.Giese@hpi.de)</a:t>
            </a:r>
            <a:r>
              <a:rPr lang="en-US" altLang="x-none" sz="1600" dirty="0">
                <a:ea typeface="ＭＳ Ｐゴシック" charset="-128"/>
              </a:rPr>
              <a:t> </a:t>
            </a:r>
          </a:p>
          <a:p>
            <a:r>
              <a:rPr lang="en-US" altLang="x-none" sz="1600" b="1" dirty="0">
                <a:ea typeface="ＭＳ Ｐゴシック" charset="-128"/>
              </a:rPr>
              <a:t>Christian Medeiros Adriano </a:t>
            </a:r>
            <a:r>
              <a:rPr lang="en-US" altLang="x-none" sz="1600" dirty="0">
                <a:ea typeface="ＭＳ Ｐゴシック" charset="-128"/>
              </a:rPr>
              <a:t>(</a:t>
            </a:r>
            <a:r>
              <a:rPr lang="en-US" altLang="x-none" sz="1600" dirty="0">
                <a:ea typeface="ＭＳ Ｐゴシック" charset="-128"/>
                <a:hlinkClick r:id="rId4"/>
              </a:rPr>
              <a:t>Christian.Adriano@hpi.de</a:t>
            </a:r>
            <a:r>
              <a:rPr lang="en-US" altLang="x-none" sz="1600" dirty="0">
                <a:ea typeface="ＭＳ Ｐゴシック" charset="-128"/>
              </a:rPr>
              <a:t>) - </a:t>
            </a:r>
            <a:r>
              <a:rPr lang="en-US" altLang="x-none" sz="1600" b="1" dirty="0">
                <a:ea typeface="ＭＳ Ｐゴシック" charset="-128"/>
              </a:rPr>
              <a:t>“Chris”</a:t>
            </a:r>
          </a:p>
          <a:p>
            <a:r>
              <a:rPr lang="en-US" altLang="x-none" sz="1600" dirty="0">
                <a:ea typeface="ＭＳ Ｐゴシック" charset="-128"/>
              </a:rPr>
              <a:t>Dr. Sona Ghahremani (</a:t>
            </a:r>
            <a:r>
              <a:rPr lang="en-US" altLang="x-none" sz="1600" dirty="0">
                <a:ea typeface="ＭＳ Ｐゴシック" charset="-128"/>
                <a:hlinkClick r:id="rId5"/>
              </a:rPr>
              <a:t>Sona.Ghahremani@hpi.de</a:t>
            </a:r>
            <a:r>
              <a:rPr lang="en-US" altLang="x-none" sz="1600" dirty="0">
                <a:ea typeface="ＭＳ Ｐゴシック" charset="-128"/>
              </a:rPr>
              <a:t>) </a:t>
            </a:r>
          </a:p>
          <a:p>
            <a:r>
              <a:rPr lang="en-US" altLang="x-none" sz="1600" dirty="0">
                <a:ea typeface="ＭＳ Ｐゴシック" charset="-128"/>
              </a:rPr>
              <a:t>Finn Kaiser (</a:t>
            </a:r>
            <a:r>
              <a:rPr lang="en-US" altLang="x-none" sz="1600" dirty="0">
                <a:ea typeface="ＭＳ Ｐゴシック" charset="-128"/>
                <a:hlinkClick r:id="rId6"/>
              </a:rPr>
              <a:t>Finn.Kaiser@hpi.de</a:t>
            </a:r>
            <a:r>
              <a:rPr lang="en-US" altLang="x-none" sz="1600" dirty="0">
                <a:ea typeface="ＭＳ Ｐゴシック" charset="-128"/>
              </a:rPr>
              <a:t>)</a:t>
            </a:r>
          </a:p>
          <a:p>
            <a:r>
              <a:rPr lang="en-US" altLang="x-none" sz="1600" dirty="0">
                <a:ea typeface="ＭＳ Ｐゴシック" charset="-128"/>
              </a:rPr>
              <a:t>He Xu (</a:t>
            </a:r>
            <a:r>
              <a:rPr lang="en-US" altLang="x-none" sz="1600" dirty="0">
                <a:ea typeface="ＭＳ Ｐゴシック" charset="-128"/>
                <a:hlinkClick r:id="rId7"/>
              </a:rPr>
              <a:t>He.Xu@hpi.de</a:t>
            </a:r>
            <a:r>
              <a:rPr lang="en-US" altLang="x-none" sz="1600" dirty="0">
                <a:ea typeface="ＭＳ Ｐゴシック" charset="-128"/>
              </a:rPr>
              <a:t>)</a:t>
            </a:r>
          </a:p>
          <a:p>
            <a:r>
              <a:rPr lang="en-US" altLang="x-none" sz="1600" dirty="0">
                <a:ea typeface="ＭＳ Ｐゴシック" charset="-128"/>
              </a:rPr>
              <a:t>Mustafa Ghani (</a:t>
            </a:r>
            <a:r>
              <a:rPr lang="en-US" altLang="x-none" sz="1600" dirty="0">
                <a:ea typeface="ＭＳ Ｐゴシック" charset="-128"/>
                <a:hlinkClick r:id="rId7"/>
              </a:rPr>
              <a:t>Mustafa.Ghani@hpi.de</a:t>
            </a:r>
            <a:r>
              <a:rPr lang="en-US" altLang="x-none" sz="1600" dirty="0">
                <a:ea typeface="ＭＳ Ｐゴシック" charset="-128"/>
              </a:rPr>
              <a:t>)</a:t>
            </a:r>
          </a:p>
          <a:p>
            <a:endParaRPr lang="en-US" altLang="x-none" sz="1600" dirty="0">
              <a:ea typeface="ＭＳ Ｐゴシック"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369332"/>
              </a:xfrm>
              <a:prstGeom prst="rect">
                <a:avLst/>
              </a:prstGeom>
            </p:spPr>
            <p:txBody>
              <a:bodyPr wrap="square">
                <a:spAutoFit/>
              </a:bodyPr>
              <a:lstStyle/>
              <a:p>
                <a:r>
                  <a:rPr lang="pt-BR" dirty="0"/>
                  <a:t>Policy = </a:t>
                </a:r>
                <a14:m>
                  <m:oMath xmlns:m="http://schemas.openxmlformats.org/officeDocument/2006/math">
                    <m:r>
                      <a:rPr lang="pt-B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369332"/>
              </a:xfrm>
              <a:prstGeom prst="rect">
                <a:avLst/>
              </a:prstGeom>
              <a:blipFill>
                <a:blip r:embed="rId3"/>
                <a:stretch>
                  <a:fillRect l="-2744" t="-8197" b="-2459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17065"/>
            <a:ext cx="925874" cy="68508"/>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12" name="Connector: Elbow 11">
            <a:extLst>
              <a:ext uri="{FF2B5EF4-FFF2-40B4-BE49-F238E27FC236}">
                <a16:creationId xmlns:a16="http://schemas.microsoft.com/office/drawing/2014/main" id="{9BDE5237-64E0-4408-8E72-756842262BE5}"/>
              </a:ext>
            </a:extLst>
          </p:cNvPr>
          <p:cNvCxnSpPr>
            <a:cxnSpLocks/>
          </p:cNvCxnSpPr>
          <p:nvPr/>
        </p:nvCxnSpPr>
        <p:spPr>
          <a:xfrm rot="5400000">
            <a:off x="2565183" y="4113615"/>
            <a:ext cx="349229" cy="8036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1"/>
            <a:ext cx="430274"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a:off x="1641078" y="5617065"/>
            <a:ext cx="925874" cy="64720"/>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2"/>
            <a:endCxn id="23" idx="0"/>
          </p:cNvCxnSpPr>
          <p:nvPr/>
        </p:nvCxnSpPr>
        <p:spPr>
          <a:xfrm rot="5400000">
            <a:off x="1829734" y="5822850"/>
            <a:ext cx="415346"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18894"/>
            <a:ext cx="1590452" cy="68508"/>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5296" y="4834868"/>
            <a:ext cx="42844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A1B699-1C25-4B0C-982E-D7F6A98DBD3A}"/>
              </a:ext>
            </a:extLst>
          </p:cNvPr>
          <p:cNvCxnSpPr/>
          <p:nvPr/>
        </p:nvCxnSpPr>
        <p:spPr>
          <a:xfrm flipH="1">
            <a:off x="5354319" y="3335763"/>
            <a:ext cx="674512" cy="603191"/>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114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BD95-5579-48F9-9822-CC164FB8D57F}"/>
              </a:ext>
            </a:extLst>
          </p:cNvPr>
          <p:cNvSpPr>
            <a:spLocks noGrp="1"/>
          </p:cNvSpPr>
          <p:nvPr>
            <p:ph type="title"/>
          </p:nvPr>
        </p:nvSpPr>
        <p:spPr/>
        <p:txBody>
          <a:bodyPr/>
          <a:lstStyle/>
          <a:p>
            <a:r>
              <a:rPr lang="pt-BR" dirty="0"/>
              <a:t>Solution Formalization - Regret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0CAEE8-53A2-4DA2-B4F8-A96A3F2D0A51}"/>
                  </a:ext>
                </a:extLst>
              </p:cNvPr>
              <p:cNvSpPr>
                <a:spLocks noGrp="1"/>
              </p:cNvSpPr>
              <p:nvPr>
                <p:ph idx="1"/>
              </p:nvPr>
            </p:nvSpPr>
            <p:spPr>
              <a:xfrm>
                <a:off x="478369" y="1213307"/>
                <a:ext cx="11473384" cy="5500692"/>
              </a:xfrm>
            </p:spPr>
            <p:txBody>
              <a:bodyPr>
                <a:normAutofit/>
              </a:bodyPr>
              <a:lstStyle/>
              <a:p>
                <a:pPr marL="0" indent="0">
                  <a:buNone/>
                </a:pPr>
                <a:r>
                  <a:rPr lang="en-US" sz="2400" dirty="0"/>
                  <a:t>Regret = “how much was lost in a step by not taking the optimal action”</a:t>
                </a:r>
              </a:p>
              <a:p>
                <a:pPr marL="0" indent="0">
                  <a:buNone/>
                </a:pPr>
                <a:endParaRPr lang="en-US" sz="2400" dirty="0"/>
              </a:p>
              <a:p>
                <a:pPr marL="0" indent="0">
                  <a:buNone/>
                </a:pPr>
                <a:r>
                  <a:rPr lang="en-US" sz="2400" dirty="0"/>
                  <a:t>The value of an action </a:t>
                </a:r>
                <a14:m>
                  <m:oMath xmlns:m="http://schemas.openxmlformats.org/officeDocument/2006/math">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e>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𝑎</m:t>
                        </m:r>
                      </m:e>
                    </m:d>
                  </m:oMath>
                </a14:m>
                <a:endParaRPr lang="en-US" sz="2400" b="0" dirty="0"/>
              </a:p>
              <a:p>
                <a:endParaRPr lang="en-US" sz="2400" b="0" dirty="0"/>
              </a:p>
              <a:p>
                <a:pPr marL="0" indent="0">
                  <a:buNone/>
                </a:pPr>
                <a:r>
                  <a:rPr lang="en-US" sz="2400" b="0" dirty="0"/>
                  <a:t>The optimal value </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𝑣</m:t>
                        </m:r>
                      </m:e>
                      <m:sup>
                        <m:r>
                          <a:rPr lang="en-US" sz="2400" smtClean="0">
                            <a:latin typeface="Cambria Math" panose="02040503050406030204" pitchFamily="18" charset="0"/>
                          </a:rPr>
                          <m:t>∗</m:t>
                        </m:r>
                      </m:sup>
                    </m:sSup>
                    <m:r>
                      <a:rPr lang="en-US" sz="2400" smtClean="0">
                        <a:latin typeface="Cambria Math" panose="02040503050406030204" pitchFamily="18" charset="0"/>
                      </a:rPr>
                      <m:t>=</m:t>
                    </m:r>
                    <m:r>
                      <m:rPr>
                        <m:sty m:val="p"/>
                      </m:rPr>
                      <a:rPr lang="en-US" sz="2400" smtClean="0">
                        <a:latin typeface="Cambria Math" panose="02040503050406030204" pitchFamily="18" charset="0"/>
                      </a:rPr>
                      <m:t>q</m:t>
                    </m:r>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𝑎</m:t>
                        </m:r>
                      </m:e>
                      <m:sup>
                        <m:r>
                          <a:rPr lang="en-US" sz="2400" smtClean="0">
                            <a:latin typeface="Cambria Math" panose="02040503050406030204" pitchFamily="18" charset="0"/>
                          </a:rPr>
                          <m:t>∗</m:t>
                        </m:r>
                      </m:sup>
                    </m:sSup>
                    <m:r>
                      <a:rPr lang="en-US" sz="2400" smtClean="0">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smtClean="0">
                                <a:latin typeface="Cambria Math" panose="02040503050406030204" pitchFamily="18" charset="0"/>
                              </a:rPr>
                              <m:t>max</m:t>
                            </m:r>
                          </m:e>
                          <m:lim>
                            <m:r>
                              <a:rPr lang="en-US" sz="2400" smtClean="0">
                                <a:latin typeface="Cambria Math" panose="02040503050406030204" pitchFamily="18" charset="0"/>
                              </a:rPr>
                              <m:t>𝑎</m:t>
                            </m:r>
                            <m:r>
                              <a:rPr lang="en-US" sz="2400" i="1" smtClean="0">
                                <a:latin typeface="Cambria Math" panose="02040503050406030204" pitchFamily="18" charset="0"/>
                              </a:rPr>
                              <m:t> </m:t>
                            </m:r>
                            <m:r>
                              <a:rPr lang="en-US" sz="2400" smtClean="0">
                                <a:latin typeface="Cambria Math" panose="02040503050406030204" pitchFamily="18" charset="0"/>
                              </a:rPr>
                              <m:t>∈</m:t>
                            </m:r>
                            <m:r>
                              <a:rPr lang="en-US" sz="2400" smtClean="0">
                                <a:latin typeface="Cambria Math" panose="02040503050406030204" pitchFamily="18" charset="0"/>
                              </a:rPr>
                              <m:t>𝐴</m:t>
                            </m:r>
                          </m:lim>
                        </m:limLow>
                      </m:fName>
                      <m:e>
                        <m:r>
                          <a:rPr lang="en-US" sz="2400" smtClean="0">
                            <a:latin typeface="Cambria Math" panose="02040503050406030204" pitchFamily="18" charset="0"/>
                          </a:rPr>
                          <m:t>𝑞</m:t>
                        </m:r>
                        <m:r>
                          <a:rPr lang="en-US" sz="2400" smtClean="0">
                            <a:latin typeface="Cambria Math" panose="02040503050406030204" pitchFamily="18" charset="0"/>
                          </a:rPr>
                          <m:t>(</m:t>
                        </m:r>
                        <m:r>
                          <a:rPr lang="en-US" sz="2400" smtClean="0">
                            <a:latin typeface="Cambria Math" panose="02040503050406030204" pitchFamily="18" charset="0"/>
                          </a:rPr>
                          <m:t>𝑎</m:t>
                        </m:r>
                        <m:r>
                          <a:rPr lang="en-US" sz="2400" smtClean="0">
                            <a:latin typeface="Cambria Math" panose="02040503050406030204" pitchFamily="18" charset="0"/>
                          </a:rPr>
                          <m:t>)</m:t>
                        </m:r>
                      </m:e>
                    </m:func>
                  </m:oMath>
                </a14:m>
                <a:endParaRPr lang="en-US" sz="2400" dirty="0"/>
              </a:p>
              <a:p>
                <a:endParaRPr lang="en-US" sz="2400" dirty="0"/>
              </a:p>
              <a:p>
                <a:pPr marL="0" indent="0">
                  <a:buNone/>
                </a:pPr>
                <a:r>
                  <a:rPr lang="en-US" sz="2400" dirty="0"/>
                  <a:t>Regret =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𝑙</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a:latin typeface="Cambria Math" panose="02040503050406030204" pitchFamily="18" charset="0"/>
                      </a:rPr>
                      <m:t>]</m:t>
                    </m:r>
                  </m:oMath>
                </a14:m>
                <a:endParaRPr lang="en-US" sz="2400" dirty="0"/>
              </a:p>
              <a:p>
                <a:pPr marL="0" indent="0">
                  <a:buNone/>
                </a:pPr>
                <a:endParaRPr lang="en-US" sz="2400" dirty="0"/>
              </a:p>
              <a:p>
                <a:pPr marL="0" indent="0">
                  <a:buNone/>
                </a:pPr>
                <a:r>
                  <a:rPr lang="en-US" sz="2400" dirty="0"/>
                  <a:t>Total Regret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𝐿</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a:rPr lang="en-US" sz="2400">
                            <a:latin typeface="Cambria Math" panose="02040503050406030204" pitchFamily="18" charset="0"/>
                          </a:rPr>
                          <m:t>𝑟</m:t>
                        </m:r>
                        <m:r>
                          <a:rPr lang="en-US" sz="2400">
                            <a:latin typeface="Cambria Math" panose="02040503050406030204" pitchFamily="18" charset="0"/>
                          </a:rPr>
                          <m:t>=1</m:t>
                        </m:r>
                      </m:sub>
                      <m:sup>
                        <m:r>
                          <a:rPr lang="en-US" sz="2400">
                            <a:latin typeface="Cambria Math" panose="02040503050406030204" pitchFamily="18" charset="0"/>
                          </a:rPr>
                          <m:t>𝑡</m:t>
                        </m:r>
                      </m:sup>
                      <m:e>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i="1">
                            <a:latin typeface="Cambria Math" panose="02040503050406030204" pitchFamily="18" charset="0"/>
                          </a:rPr>
                          <m:t> </m:t>
                        </m:r>
                        <m:r>
                          <a:rPr lang="en-US" sz="2400">
                            <a:latin typeface="Cambria Math" panose="02040503050406030204" pitchFamily="18" charset="0"/>
                          </a:rPr>
                          <m:t>]</m:t>
                        </m:r>
                      </m:e>
                    </m:nary>
                  </m:oMath>
                </a14:m>
                <a:endParaRPr lang="en-US" sz="2400" dirty="0"/>
              </a:p>
            </p:txBody>
          </p:sp>
        </mc:Choice>
        <mc:Fallback xmlns="">
          <p:sp>
            <p:nvSpPr>
              <p:cNvPr id="3" name="Content Placeholder 2">
                <a:extLst>
                  <a:ext uri="{FF2B5EF4-FFF2-40B4-BE49-F238E27FC236}">
                    <a16:creationId xmlns:a16="http://schemas.microsoft.com/office/drawing/2014/main" id="{C60CAEE8-53A2-4DA2-B4F8-A96A3F2D0A51}"/>
                  </a:ext>
                </a:extLst>
              </p:cNvPr>
              <p:cNvSpPr>
                <a:spLocks noGrp="1" noRot="1" noChangeAspect="1" noMove="1" noResize="1" noEditPoints="1" noAdjustHandles="1" noChangeArrowheads="1" noChangeShapeType="1" noTextEdit="1"/>
              </p:cNvSpPr>
              <p:nvPr>
                <p:ph idx="1"/>
              </p:nvPr>
            </p:nvSpPr>
            <p:spPr>
              <a:xfrm>
                <a:off x="478369" y="1213307"/>
                <a:ext cx="11473384" cy="5500692"/>
              </a:xfrm>
              <a:blipFill>
                <a:blip r:embed="rId3"/>
                <a:stretch>
                  <a:fillRect l="-1593" t="-21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45EB404-6C4B-42B0-97E9-4077972EF42C}"/>
              </a:ext>
            </a:extLst>
          </p:cNvPr>
          <p:cNvSpPr txBox="1"/>
          <p:nvPr/>
        </p:nvSpPr>
        <p:spPr>
          <a:xfrm flipH="1">
            <a:off x="8258062" y="4735692"/>
            <a:ext cx="3138267" cy="461665"/>
          </a:xfrm>
          <a:prstGeom prst="rect">
            <a:avLst/>
          </a:prstGeom>
          <a:noFill/>
        </p:spPr>
        <p:txBody>
          <a:bodyPr wrap="square" rtlCol="0">
            <a:spAutoFit/>
          </a:bodyPr>
          <a:lstStyle/>
          <a:p>
            <a:r>
              <a:rPr lang="en-US" sz="2400" dirty="0"/>
              <a:t>Goal: Minimize this</a:t>
            </a:r>
          </a:p>
        </p:txBody>
      </p:sp>
      <p:cxnSp>
        <p:nvCxnSpPr>
          <p:cNvPr id="6" name="Straight Arrow Connector 5">
            <a:extLst>
              <a:ext uri="{FF2B5EF4-FFF2-40B4-BE49-F238E27FC236}">
                <a16:creationId xmlns:a16="http://schemas.microsoft.com/office/drawing/2014/main" id="{05FB7492-3F97-48A3-9740-29C8F37E0566}"/>
              </a:ext>
            </a:extLst>
          </p:cNvPr>
          <p:cNvCxnSpPr>
            <a:cxnSpLocks/>
          </p:cNvCxnSpPr>
          <p:nvPr/>
        </p:nvCxnSpPr>
        <p:spPr>
          <a:xfrm flipH="1">
            <a:off x="6453963" y="4997302"/>
            <a:ext cx="1644610" cy="0"/>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descr="Chart, line chart, histogram&#10;&#10;Description automatically generated">
            <a:extLst>
              <a:ext uri="{FF2B5EF4-FFF2-40B4-BE49-F238E27FC236}">
                <a16:creationId xmlns:a16="http://schemas.microsoft.com/office/drawing/2014/main" id="{F75ADBB6-A202-6DD2-D136-BB8DB242CEC5}"/>
              </a:ext>
            </a:extLst>
          </p:cNvPr>
          <p:cNvPicPr>
            <a:picLocks noChangeAspect="1"/>
          </p:cNvPicPr>
          <p:nvPr/>
        </p:nvPicPr>
        <p:blipFill rotWithShape="1">
          <a:blip r:embed="rId4">
            <a:extLst>
              <a:ext uri="{28A0092B-C50C-407E-A947-70E740481C1C}">
                <a14:useLocalDpi xmlns:a14="http://schemas.microsoft.com/office/drawing/2010/main" val="0"/>
              </a:ext>
            </a:extLst>
          </a:blip>
          <a:srcRect l="6545" t="14026" r="7823" b="8514"/>
          <a:stretch/>
        </p:blipFill>
        <p:spPr>
          <a:xfrm>
            <a:off x="6678832" y="1779670"/>
            <a:ext cx="1615507" cy="972470"/>
          </a:xfrm>
          <a:prstGeom prst="rect">
            <a:avLst/>
          </a:prstGeom>
        </p:spPr>
      </p:pic>
    </p:spTree>
    <p:extLst>
      <p:ext uri="{BB962C8B-B14F-4D97-AF65-F5344CB8AC3E}">
        <p14:creationId xmlns:p14="http://schemas.microsoft.com/office/powerpoint/2010/main" val="22122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8301-2179-4DD2-8955-79E8D06653FA}"/>
              </a:ext>
            </a:extLst>
          </p:cNvPr>
          <p:cNvSpPr>
            <a:spLocks noGrp="1"/>
          </p:cNvSpPr>
          <p:nvPr>
            <p:ph type="title"/>
          </p:nvPr>
        </p:nvSpPr>
        <p:spPr/>
        <p:txBody>
          <a:bodyPr/>
          <a:lstStyle/>
          <a:p>
            <a:r>
              <a:rPr lang="en-US" dirty="0"/>
              <a:t>Approaches to Trade-off Explore vs Exploit </a:t>
            </a:r>
          </a:p>
        </p:txBody>
      </p:sp>
      <p:sp>
        <p:nvSpPr>
          <p:cNvPr id="3" name="Content Placeholder 2">
            <a:extLst>
              <a:ext uri="{FF2B5EF4-FFF2-40B4-BE49-F238E27FC236}">
                <a16:creationId xmlns:a16="http://schemas.microsoft.com/office/drawing/2014/main" id="{4F246BE7-71D8-4D70-B4EF-D949E8037731}"/>
              </a:ext>
            </a:extLst>
          </p:cNvPr>
          <p:cNvSpPr>
            <a:spLocks noGrp="1"/>
          </p:cNvSpPr>
          <p:nvPr>
            <p:ph idx="1"/>
          </p:nvPr>
        </p:nvSpPr>
        <p:spPr>
          <a:xfrm>
            <a:off x="478369" y="1213308"/>
            <a:ext cx="11473384" cy="4348883"/>
          </a:xfrm>
        </p:spPr>
        <p:txBody>
          <a:bodyPr/>
          <a:lstStyle/>
          <a:p>
            <a:r>
              <a:rPr lang="en-US" dirty="0"/>
              <a:t>Random</a:t>
            </a:r>
          </a:p>
          <a:p>
            <a:pPr lvl="2"/>
            <a:r>
              <a:rPr lang="en-US" dirty="0"/>
              <a:t>Greedy (no exploration)</a:t>
            </a:r>
          </a:p>
          <a:p>
            <a:pPr lvl="2"/>
            <a:r>
              <a:rPr lang="el-GR" dirty="0"/>
              <a:t>ϵ</a:t>
            </a:r>
            <a:r>
              <a:rPr lang="en-US" dirty="0"/>
              <a:t>-Greedy (epsilon Greedy)</a:t>
            </a:r>
          </a:p>
          <a:p>
            <a:r>
              <a:rPr lang="en-US" dirty="0"/>
              <a:t>Systematically</a:t>
            </a:r>
          </a:p>
          <a:p>
            <a:pPr lvl="2"/>
            <a:r>
              <a:rPr lang="en-US" dirty="0"/>
              <a:t>Upper Confidence Bounds</a:t>
            </a:r>
          </a:p>
          <a:p>
            <a:pPr lvl="2"/>
            <a:r>
              <a:rPr lang="en-US" dirty="0"/>
              <a:t>Thompson Sampling</a:t>
            </a:r>
          </a:p>
          <a:p>
            <a:pPr lvl="2"/>
            <a:r>
              <a:rPr lang="en-US" dirty="0"/>
              <a:t>Contextual Bandits</a:t>
            </a:r>
          </a:p>
          <a:p>
            <a:r>
              <a:rPr lang="en-US" dirty="0"/>
              <a:t>State Space</a:t>
            </a:r>
          </a:p>
          <a:p>
            <a:pPr lvl="2"/>
            <a:r>
              <a:rPr lang="en-US" dirty="0"/>
              <a:t>Bayes Adaptive Bandits</a:t>
            </a:r>
          </a:p>
          <a:p>
            <a:pPr lvl="2"/>
            <a:r>
              <a:rPr lang="en-US" dirty="0" err="1"/>
              <a:t>Gittin</a:t>
            </a:r>
            <a:r>
              <a:rPr lang="en-US" dirty="0"/>
              <a:t> indices Bandits</a:t>
            </a:r>
          </a:p>
        </p:txBody>
      </p:sp>
    </p:spTree>
    <p:extLst>
      <p:ext uri="{BB962C8B-B14F-4D97-AF65-F5344CB8AC3E}">
        <p14:creationId xmlns:p14="http://schemas.microsoft.com/office/powerpoint/2010/main" val="68039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ϵ-Greedy</a:t>
            </a:r>
          </a:p>
        </p:txBody>
      </p:sp>
      <p:pic>
        <p:nvPicPr>
          <p:cNvPr id="6" name="Picture 5">
            <a:extLst>
              <a:ext uri="{FF2B5EF4-FFF2-40B4-BE49-F238E27FC236}">
                <a16:creationId xmlns:a16="http://schemas.microsoft.com/office/drawing/2014/main" id="{8B719C93-E046-4F56-A303-E09708339598}"/>
              </a:ext>
            </a:extLst>
          </p:cNvPr>
          <p:cNvPicPr>
            <a:picLocks noChangeAspect="1"/>
          </p:cNvPicPr>
          <p:nvPr/>
        </p:nvPicPr>
        <p:blipFill>
          <a:blip r:embed="rId2"/>
          <a:stretch>
            <a:fillRect/>
          </a:stretch>
        </p:blipFill>
        <p:spPr>
          <a:xfrm>
            <a:off x="3117712" y="2080772"/>
            <a:ext cx="5448300" cy="115252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802D7DC-D346-467A-A3F4-6100FBA6816F}"/>
                  </a:ext>
                </a:extLst>
              </p:cNvPr>
              <p:cNvSpPr/>
              <p:nvPr/>
            </p:nvSpPr>
            <p:spPr>
              <a:xfrm>
                <a:off x="1196340" y="3551396"/>
                <a:ext cx="9425940" cy="2791533"/>
              </a:xfrm>
              <a:prstGeom prst="rect">
                <a:avLst/>
              </a:prstGeom>
            </p:spPr>
            <p:txBody>
              <a:bodyPr wrap="square">
                <a:spAutoFit/>
              </a:bodyPr>
              <a:lstStyle/>
              <a:p>
                <a:r>
                  <a:rPr lang="en-US" sz="2400" dirty="0">
                    <a:solidFill>
                      <a:srgbClr val="000000"/>
                    </a:solidFill>
                    <a:latin typeface="Calibri" panose="020F0502020204030204" pitchFamily="34" charset="0"/>
                  </a:rPr>
                  <a:t>where 1 is a binary indicator function and </a:t>
                </a:r>
                <a:r>
                  <a:rPr lang="en-US" sz="2400" dirty="0" err="1">
                    <a:solidFill>
                      <a:srgbClr val="000000"/>
                    </a:solidFill>
                    <a:latin typeface="Calibri" panose="020F0502020204030204" pitchFamily="34" charset="0"/>
                  </a:rPr>
                  <a:t>N</a:t>
                </a:r>
                <a:r>
                  <a:rPr lang="en-US" sz="2400" baseline="-25000" dirty="0" err="1">
                    <a:solidFill>
                      <a:srgbClr val="000000"/>
                    </a:solidFill>
                    <a:latin typeface="Calibri" panose="020F0502020204030204" pitchFamily="34" charset="0"/>
                  </a:rPr>
                  <a:t>t</a:t>
                </a:r>
                <a:r>
                  <a:rPr lang="en-US" sz="2400" dirty="0">
                    <a:solidFill>
                      <a:srgbClr val="000000"/>
                    </a:solidFill>
                    <a:latin typeface="Calibri" panose="020F0502020204030204" pitchFamily="34" charset="0"/>
                  </a:rPr>
                  <a:t>(a) counts the number of times that action a was selected.</a:t>
                </a:r>
              </a:p>
              <a:p>
                <a:endParaRPr lang="en-US" sz="2400" dirty="0">
                  <a:solidFill>
                    <a:srgbClr val="000000"/>
                  </a:solidFill>
                  <a:latin typeface="Calibri" panose="020F0502020204030204" pitchFamily="34" charset="0"/>
                </a:endParaRPr>
              </a:p>
              <a:p>
                <a:r>
                  <a:rPr lang="en-US" sz="2400" u="sng" dirty="0">
                    <a:solidFill>
                      <a:srgbClr val="000000"/>
                    </a:solidFill>
                    <a:latin typeface="Calibri" panose="020F0502020204030204" pitchFamily="34" charset="0"/>
                  </a:rPr>
                  <a:t>Exploration vs Exploitation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ϵ that we take a random action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(1-ϵ) that we take the best action: </a:t>
                </a:r>
                <a14:m>
                  <m:oMath xmlns:m="http://schemas.openxmlformats.org/officeDocument/2006/math">
                    <m:r>
                      <m:rPr>
                        <m:sty m:val="p"/>
                      </m:rPr>
                      <a:rPr lang="en-US" sz="2400">
                        <a:effectLst/>
                        <a:latin typeface="Cambria Math" panose="02040503050406030204" pitchFamily="18" charset="0"/>
                      </a:rPr>
                      <m:t>q</m:t>
                    </m:r>
                    <m:r>
                      <a:rPr lang="en-US" sz="2400">
                        <a:effectLst/>
                        <a:latin typeface="Cambria Math" panose="02040503050406030204" pitchFamily="18" charset="0"/>
                      </a:rPr>
                      <m:t>(</m:t>
                    </m:r>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𝑎</m:t>
                        </m:r>
                      </m:e>
                      <m:sup>
                        <m:r>
                          <a:rPr lang="en-US" sz="2400">
                            <a:effectLst/>
                            <a:latin typeface="Cambria Math" panose="02040503050406030204" pitchFamily="18" charset="0"/>
                          </a:rPr>
                          <m:t>∗</m:t>
                        </m:r>
                      </m:sup>
                    </m:sSup>
                    <m:r>
                      <a:rPr lang="en-US" sz="2400">
                        <a:effectLst/>
                        <a:latin typeface="Cambria Math" panose="02040503050406030204" pitchFamily="18" charset="0"/>
                      </a:rPr>
                      <m:t>)=</m:t>
                    </m:r>
                    <m:func>
                      <m:funcPr>
                        <m:ctrlPr>
                          <a:rPr lang="en-US" sz="2400" i="1">
                            <a:effectLst/>
                            <a:latin typeface="Cambria Math" panose="02040503050406030204" pitchFamily="18" charset="0"/>
                          </a:rPr>
                        </m:ctrlPr>
                      </m:funcPr>
                      <m:fName>
                        <m:limLow>
                          <m:limLowPr>
                            <m:ctrlPr>
                              <a:rPr lang="en-US" sz="2400" i="1">
                                <a:effectLst/>
                                <a:latin typeface="Cambria Math" panose="02040503050406030204" pitchFamily="18" charset="0"/>
                              </a:rPr>
                            </m:ctrlPr>
                          </m:limLowPr>
                          <m:e>
                            <m:r>
                              <m:rPr>
                                <m:sty m:val="p"/>
                              </m:rPr>
                              <a:rPr lang="en-US" sz="2400">
                                <a:effectLst/>
                                <a:latin typeface="Cambria Math" panose="02040503050406030204" pitchFamily="18" charset="0"/>
                              </a:rPr>
                              <m:t>max</m:t>
                            </m:r>
                          </m:e>
                          <m:lim>
                            <m:r>
                              <a:rPr lang="en-US" sz="2400">
                                <a:effectLst/>
                                <a:latin typeface="Cambria Math" panose="02040503050406030204" pitchFamily="18" charset="0"/>
                              </a:rPr>
                              <m:t>𝑎</m:t>
                            </m:r>
                            <m:r>
                              <a:rPr lang="en-US" sz="2400" i="1">
                                <a:effectLst/>
                                <a:latin typeface="Cambria Math" panose="02040503050406030204" pitchFamily="18" charset="0"/>
                              </a:rPr>
                              <m:t> </m:t>
                            </m:r>
                            <m:r>
                              <a:rPr lang="en-US" sz="2400">
                                <a:effectLst/>
                                <a:latin typeface="Cambria Math" panose="02040503050406030204" pitchFamily="18" charset="0"/>
                              </a:rPr>
                              <m:t>∈</m:t>
                            </m:r>
                            <m:r>
                              <a:rPr lang="en-US" sz="2400">
                                <a:effectLst/>
                                <a:latin typeface="Cambria Math" panose="02040503050406030204" pitchFamily="18" charset="0"/>
                              </a:rPr>
                              <m:t>𝐴</m:t>
                            </m:r>
                          </m:lim>
                        </m:limLow>
                      </m:fName>
                      <m:e>
                        <m:r>
                          <a:rPr lang="en-US" sz="2400">
                            <a:effectLst/>
                            <a:latin typeface="Cambria Math" panose="02040503050406030204" pitchFamily="18" charset="0"/>
                          </a:rPr>
                          <m:t>𝑞</m:t>
                        </m:r>
                        <m:r>
                          <a:rPr lang="en-US" sz="2400">
                            <a:effectLst/>
                            <a:latin typeface="Cambria Math" panose="02040503050406030204" pitchFamily="18" charset="0"/>
                          </a:rPr>
                          <m:t>(</m:t>
                        </m:r>
                        <m:r>
                          <a:rPr lang="en-US" sz="2400">
                            <a:effectLst/>
                            <a:latin typeface="Cambria Math" panose="02040503050406030204" pitchFamily="18" charset="0"/>
                          </a:rPr>
                          <m:t>𝑎</m:t>
                        </m:r>
                        <m:r>
                          <a:rPr lang="en-US" sz="2400">
                            <a:effectLst/>
                            <a:latin typeface="Cambria Math" panose="02040503050406030204" pitchFamily="18" charset="0"/>
                          </a:rPr>
                          <m:t>)</m:t>
                        </m:r>
                      </m:e>
                    </m:func>
                  </m:oMath>
                </a14:m>
                <a:endParaRPr lang="en-US" sz="1400" dirty="0">
                  <a:effectLst/>
                  <a:latin typeface="Calibri" panose="020F0502020204030204" pitchFamily="34" charset="0"/>
                </a:endParaRPr>
              </a:p>
              <a:p>
                <a:r>
                  <a:rPr lang="en-US" sz="2400" dirty="0">
                    <a:solidFill>
                      <a:srgbClr val="000000"/>
                    </a:solidFill>
                    <a:latin typeface="Calibri" panose="020F0502020204030204" pitchFamily="34" charset="0"/>
                  </a:rPr>
                  <a:t> </a:t>
                </a:r>
              </a:p>
            </p:txBody>
          </p:sp>
        </mc:Choice>
        <mc:Fallback xmlns="">
          <p:sp>
            <p:nvSpPr>
              <p:cNvPr id="9" name="Rectangle 8">
                <a:extLst>
                  <a:ext uri="{FF2B5EF4-FFF2-40B4-BE49-F238E27FC236}">
                    <a16:creationId xmlns:a16="http://schemas.microsoft.com/office/drawing/2014/main" id="{7802D7DC-D346-467A-A3F4-6100FBA6816F}"/>
                  </a:ext>
                </a:extLst>
              </p:cNvPr>
              <p:cNvSpPr>
                <a:spLocks noRot="1" noChangeAspect="1" noMove="1" noResize="1" noEditPoints="1" noAdjustHandles="1" noChangeArrowheads="1" noChangeShapeType="1" noTextEdit="1"/>
              </p:cNvSpPr>
              <p:nvPr/>
            </p:nvSpPr>
            <p:spPr>
              <a:xfrm>
                <a:off x="1196340" y="3551396"/>
                <a:ext cx="9425940" cy="2791533"/>
              </a:xfrm>
              <a:prstGeom prst="rect">
                <a:avLst/>
              </a:prstGeom>
              <a:blipFill>
                <a:blip r:embed="rId3"/>
                <a:stretch>
                  <a:fillRect l="-970"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45B78C57-74C3-4BA8-8E17-A1642C01CA09}"/>
              </a:ext>
            </a:extLst>
          </p:cNvPr>
          <p:cNvSpPr/>
          <p:nvPr/>
        </p:nvSpPr>
        <p:spPr>
          <a:xfrm>
            <a:off x="1196340" y="1619107"/>
            <a:ext cx="10447284" cy="461665"/>
          </a:xfrm>
          <a:prstGeom prst="rect">
            <a:avLst/>
          </a:prstGeom>
        </p:spPr>
        <p:txBody>
          <a:bodyPr wrap="none">
            <a:spAutoFit/>
          </a:bodyPr>
          <a:lstStyle/>
          <a:p>
            <a:r>
              <a:rPr lang="en-US" sz="2400" dirty="0">
                <a:solidFill>
                  <a:srgbClr val="000000"/>
                </a:solidFill>
                <a:latin typeface="Calibri" panose="020F0502020204030204" pitchFamily="34" charset="0"/>
              </a:rPr>
              <a:t>Total reward of an action is Monte Carlo estimate of rewards obtain for that action</a:t>
            </a:r>
          </a:p>
        </p:txBody>
      </p:sp>
    </p:spTree>
    <p:extLst>
      <p:ext uri="{BB962C8B-B14F-4D97-AF65-F5344CB8AC3E}">
        <p14:creationId xmlns:p14="http://schemas.microsoft.com/office/powerpoint/2010/main" val="202800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Decaying ϵ-Greedy</a:t>
            </a:r>
          </a:p>
        </p:txBody>
      </p:sp>
      <p:sp>
        <p:nvSpPr>
          <p:cNvPr id="11" name="Rectangle 10">
            <a:extLst>
              <a:ext uri="{FF2B5EF4-FFF2-40B4-BE49-F238E27FC236}">
                <a16:creationId xmlns:a16="http://schemas.microsoft.com/office/drawing/2014/main" id="{45B78C57-74C3-4BA8-8E17-A1642C01CA09}"/>
              </a:ext>
            </a:extLst>
          </p:cNvPr>
          <p:cNvSpPr/>
          <p:nvPr/>
        </p:nvSpPr>
        <p:spPr>
          <a:xfrm>
            <a:off x="1196340" y="1619107"/>
            <a:ext cx="4332853" cy="461665"/>
          </a:xfrm>
          <a:prstGeom prst="rect">
            <a:avLst/>
          </a:prstGeom>
        </p:spPr>
        <p:txBody>
          <a:bodyPr wrap="none">
            <a:spAutoFit/>
          </a:bodyPr>
          <a:lstStyle/>
          <a:p>
            <a:r>
              <a:rPr lang="en-US" sz="2400" dirty="0">
                <a:solidFill>
                  <a:srgbClr val="000000"/>
                </a:solidFill>
                <a:latin typeface="Calibri" panose="020F0502020204030204" pitchFamily="34" charset="0"/>
              </a:rPr>
              <a:t>Follows a decay series </a:t>
            </a:r>
            <a:r>
              <a:rPr lang="en-US" sz="2400" dirty="0"/>
              <a:t>ϵ</a:t>
            </a:r>
            <a:r>
              <a:rPr lang="en-US" sz="2400" baseline="-25000" dirty="0"/>
              <a:t>1,</a:t>
            </a:r>
            <a:r>
              <a:rPr lang="en-US" sz="2400" dirty="0"/>
              <a:t>ϵ</a:t>
            </a:r>
            <a:r>
              <a:rPr lang="en-US" sz="2400" baseline="-25000" dirty="0"/>
              <a:t>2,</a:t>
            </a:r>
            <a:r>
              <a:rPr lang="en-US" sz="2400" dirty="0"/>
              <a:t>ϵ</a:t>
            </a:r>
            <a:r>
              <a:rPr lang="en-US" sz="2400" baseline="-25000" dirty="0"/>
              <a:t>3 ... </a:t>
            </a:r>
            <a:r>
              <a:rPr lang="en-US" sz="2400" dirty="0"/>
              <a:t>ϵ</a:t>
            </a:r>
            <a:r>
              <a:rPr lang="en-US" sz="2400" baseline="-25000" dirty="0"/>
              <a:t>n</a:t>
            </a:r>
            <a:r>
              <a:rPr lang="en-US" baseline="-25000" dirty="0"/>
              <a:t> </a:t>
            </a:r>
            <a:endParaRPr lang="en-US" sz="2400" dirty="0">
              <a:solidFill>
                <a:srgbClr val="000000"/>
              </a:solidFill>
              <a:latin typeface="Calibri" panose="020F0502020204030204" pitchFamily="34" charset="0"/>
            </a:endParaRPr>
          </a:p>
        </p:txBody>
      </p:sp>
      <p:pic>
        <p:nvPicPr>
          <p:cNvPr id="3" name="Picture 2">
            <a:extLst>
              <a:ext uri="{FF2B5EF4-FFF2-40B4-BE49-F238E27FC236}">
                <a16:creationId xmlns:a16="http://schemas.microsoft.com/office/drawing/2014/main" id="{E2B871F9-C0DA-4A82-B96E-F1002A063791}"/>
              </a:ext>
            </a:extLst>
          </p:cNvPr>
          <p:cNvPicPr>
            <a:picLocks noChangeAspect="1"/>
          </p:cNvPicPr>
          <p:nvPr/>
        </p:nvPicPr>
        <p:blipFill>
          <a:blip r:embed="rId3"/>
          <a:stretch>
            <a:fillRect/>
          </a:stretch>
        </p:blipFill>
        <p:spPr>
          <a:xfrm>
            <a:off x="1471929" y="2475085"/>
            <a:ext cx="8114528" cy="3863642"/>
          </a:xfrm>
          <a:prstGeom prst="rect">
            <a:avLst/>
          </a:prstGeom>
        </p:spPr>
      </p:pic>
      <p:sp>
        <p:nvSpPr>
          <p:cNvPr id="4" name="Rectangle 3">
            <a:extLst>
              <a:ext uri="{FF2B5EF4-FFF2-40B4-BE49-F238E27FC236}">
                <a16:creationId xmlns:a16="http://schemas.microsoft.com/office/drawing/2014/main" id="{E803E008-4E48-483B-A78C-DA04DDDA2471}"/>
              </a:ext>
            </a:extLst>
          </p:cNvPr>
          <p:cNvSpPr/>
          <p:nvPr/>
        </p:nvSpPr>
        <p:spPr>
          <a:xfrm>
            <a:off x="2205932" y="6338727"/>
            <a:ext cx="2110642" cy="369332"/>
          </a:xfrm>
          <a:prstGeom prst="rect">
            <a:avLst/>
          </a:prstGeom>
        </p:spPr>
        <p:txBody>
          <a:bodyPr wrap="none">
            <a:spAutoFit/>
          </a:bodyPr>
          <a:lstStyle/>
          <a:p>
            <a:r>
              <a:rPr lang="en-US" dirty="0">
                <a:solidFill>
                  <a:srgbClr val="000000"/>
                </a:solidFill>
                <a:latin typeface="Calibri" panose="020F0502020204030204" pitchFamily="34" charset="0"/>
              </a:rPr>
              <a:t>Source: [Silver 2015]</a:t>
            </a:r>
            <a:endParaRPr lang="en-US" dirty="0"/>
          </a:p>
        </p:txBody>
      </p:sp>
    </p:spTree>
    <p:extLst>
      <p:ext uri="{BB962C8B-B14F-4D97-AF65-F5344CB8AC3E}">
        <p14:creationId xmlns:p14="http://schemas.microsoft.com/office/powerpoint/2010/main" val="73601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C60112-ECE0-486F-A9D3-BA0C4086FD45}"/>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6AD0FB35-A0FB-4E26-B082-3D7BAE6A2C30}"/>
              </a:ext>
            </a:extLst>
          </p:cNvPr>
          <p:cNvSpPr>
            <a:spLocks noGrp="1"/>
          </p:cNvSpPr>
          <p:nvPr>
            <p:ph type="ctrTitle"/>
          </p:nvPr>
        </p:nvSpPr>
        <p:spPr/>
        <p:txBody>
          <a:bodyPr/>
          <a:lstStyle/>
          <a:p>
            <a:r>
              <a:rPr lang="en-US" dirty="0"/>
              <a:t>Systematic Exploration</a:t>
            </a:r>
          </a:p>
        </p:txBody>
      </p:sp>
    </p:spTree>
    <p:extLst>
      <p:ext uri="{BB962C8B-B14F-4D97-AF65-F5344CB8AC3E}">
        <p14:creationId xmlns:p14="http://schemas.microsoft.com/office/powerpoint/2010/main" val="14161336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087B-72A0-4415-A82D-6DAB162ED2BA}"/>
              </a:ext>
            </a:extLst>
          </p:cNvPr>
          <p:cNvSpPr>
            <a:spLocks noGrp="1"/>
          </p:cNvSpPr>
          <p:nvPr>
            <p:ph type="title"/>
          </p:nvPr>
        </p:nvSpPr>
        <p:spPr>
          <a:xfrm>
            <a:off x="487325" y="163983"/>
            <a:ext cx="10515600" cy="665357"/>
          </a:xfrm>
        </p:spPr>
        <p:txBody>
          <a:bodyPr/>
          <a:lstStyle/>
          <a:p>
            <a:r>
              <a:rPr lang="en-US" dirty="0"/>
              <a:t>Optimism in face of uncertainty</a:t>
            </a:r>
          </a:p>
        </p:txBody>
      </p:sp>
      <p:pic>
        <p:nvPicPr>
          <p:cNvPr id="4" name="Content Placeholder 3">
            <a:extLst>
              <a:ext uri="{FF2B5EF4-FFF2-40B4-BE49-F238E27FC236}">
                <a16:creationId xmlns:a16="http://schemas.microsoft.com/office/drawing/2014/main" id="{F24F186C-656F-454E-AD45-FD6AE9D32318}"/>
              </a:ext>
            </a:extLst>
          </p:cNvPr>
          <p:cNvPicPr>
            <a:picLocks noGrp="1" noChangeAspect="1"/>
          </p:cNvPicPr>
          <p:nvPr>
            <p:ph idx="1"/>
          </p:nvPr>
        </p:nvPicPr>
        <p:blipFill>
          <a:blip r:embed="rId3"/>
          <a:stretch>
            <a:fillRect/>
          </a:stretch>
        </p:blipFill>
        <p:spPr>
          <a:xfrm>
            <a:off x="1942276" y="2923290"/>
            <a:ext cx="8018299" cy="3033110"/>
          </a:xfrm>
          <a:prstGeom prst="rect">
            <a:avLst/>
          </a:prstGeom>
        </p:spPr>
      </p:pic>
      <p:sp>
        <p:nvSpPr>
          <p:cNvPr id="5" name="Rectangle 4">
            <a:extLst>
              <a:ext uri="{FF2B5EF4-FFF2-40B4-BE49-F238E27FC236}">
                <a16:creationId xmlns:a16="http://schemas.microsoft.com/office/drawing/2014/main" id="{55394EA5-C768-4858-880E-80097747F75C}"/>
              </a:ext>
            </a:extLst>
          </p:cNvPr>
          <p:cNvSpPr/>
          <p:nvPr/>
        </p:nvSpPr>
        <p:spPr>
          <a:xfrm>
            <a:off x="648586" y="1779828"/>
            <a:ext cx="6740755" cy="1015663"/>
          </a:xfrm>
          <a:prstGeom prst="rect">
            <a:avLst/>
          </a:prstGeom>
        </p:spPr>
        <p:txBody>
          <a:bodyPr wrap="square">
            <a:spAutoFit/>
          </a:bodyPr>
          <a:lstStyle/>
          <a:p>
            <a:r>
              <a:rPr lang="pt-BR" sz="2000" dirty="0">
                <a:latin typeface="Calibri" panose="020F0502020204030204" pitchFamily="34" charset="0"/>
              </a:rPr>
              <a:t>No catastrophic consequence of our decisions. </a:t>
            </a:r>
          </a:p>
          <a:p>
            <a:r>
              <a:rPr lang="pt-BR" sz="2000" dirty="0">
                <a:latin typeface="Calibri" panose="020F0502020204030204" pitchFamily="34" charset="0"/>
              </a:rPr>
              <a:t>We either learn something new or obtain a maximum reward </a:t>
            </a:r>
          </a:p>
          <a:p>
            <a:endParaRPr lang="pt-BR" sz="2000" dirty="0">
              <a:latin typeface="Calibri" panose="020F0502020204030204" pitchFamily="34" charset="0"/>
            </a:endParaRPr>
          </a:p>
        </p:txBody>
      </p:sp>
      <p:pic>
        <p:nvPicPr>
          <p:cNvPr id="2050" name="Picture 2" descr="Musiksymbole Stock-Vektoren und -Grafiken - iStock">
            <a:extLst>
              <a:ext uri="{FF2B5EF4-FFF2-40B4-BE49-F238E27FC236}">
                <a16:creationId xmlns:a16="http://schemas.microsoft.com/office/drawing/2014/main" id="{1D17048E-5D72-48A3-BF46-48C96AB09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821" y="2324380"/>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75A2B1-1E32-40C2-9C9A-1EB8418E9468}"/>
              </a:ext>
            </a:extLst>
          </p:cNvPr>
          <p:cNvSpPr/>
          <p:nvPr/>
        </p:nvSpPr>
        <p:spPr>
          <a:xfrm>
            <a:off x="7614780" y="2143878"/>
            <a:ext cx="4296048" cy="369332"/>
          </a:xfrm>
          <a:prstGeom prst="rect">
            <a:avLst/>
          </a:prstGeom>
        </p:spPr>
        <p:txBody>
          <a:bodyPr wrap="none">
            <a:spAutoFit/>
          </a:bodyPr>
          <a:lstStyle/>
          <a:p>
            <a:r>
              <a:rPr lang="pt-BR" dirty="0">
                <a:latin typeface="Calibri" panose="020F0502020204030204" pitchFamily="34" charset="0"/>
              </a:rPr>
              <a:t>(</a:t>
            </a:r>
            <a:r>
              <a:rPr lang="pt-BR" i="1" dirty="0">
                <a:latin typeface="Calibri" panose="020F0502020204030204" pitchFamily="34" charset="0"/>
              </a:rPr>
              <a:t>what doesn’t kill you makes you stronger...)</a:t>
            </a:r>
            <a:endParaRPr lang="en-US" i="1" dirty="0"/>
          </a:p>
        </p:txBody>
      </p:sp>
      <p:sp>
        <p:nvSpPr>
          <p:cNvPr id="7" name="Rectangle 6">
            <a:extLst>
              <a:ext uri="{FF2B5EF4-FFF2-40B4-BE49-F238E27FC236}">
                <a16:creationId xmlns:a16="http://schemas.microsoft.com/office/drawing/2014/main" id="{4764628B-C85D-4A52-AD61-2360AE3908FA}"/>
              </a:ext>
            </a:extLst>
          </p:cNvPr>
          <p:cNvSpPr/>
          <p:nvPr/>
        </p:nvSpPr>
        <p:spPr>
          <a:xfrm>
            <a:off x="3809379" y="5956400"/>
            <a:ext cx="5988755" cy="523220"/>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a:p>
            <a:endParaRPr lang="en-US" sz="1400" dirty="0"/>
          </a:p>
        </p:txBody>
      </p:sp>
    </p:spTree>
    <p:extLst>
      <p:ext uri="{BB962C8B-B14F-4D97-AF65-F5344CB8AC3E}">
        <p14:creationId xmlns:p14="http://schemas.microsoft.com/office/powerpoint/2010/main" val="190741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3FCB-BB7B-4F06-86C7-BB7738066354}"/>
              </a:ext>
            </a:extLst>
          </p:cNvPr>
          <p:cNvSpPr>
            <a:spLocks noGrp="1"/>
          </p:cNvSpPr>
          <p:nvPr>
            <p:ph type="title"/>
          </p:nvPr>
        </p:nvSpPr>
        <p:spPr/>
        <p:txBody>
          <a:bodyPr/>
          <a:lstStyle/>
          <a:p>
            <a:r>
              <a:rPr lang="en-US" dirty="0"/>
              <a:t>Upper Confidence Bounds</a:t>
            </a:r>
          </a:p>
        </p:txBody>
      </p:sp>
      <p:pic>
        <p:nvPicPr>
          <p:cNvPr id="4" name="Content Placeholder 3">
            <a:extLst>
              <a:ext uri="{FF2B5EF4-FFF2-40B4-BE49-F238E27FC236}">
                <a16:creationId xmlns:a16="http://schemas.microsoft.com/office/drawing/2014/main" id="{0228ECEF-17AD-429A-832A-9A31397423FE}"/>
              </a:ext>
            </a:extLst>
          </p:cNvPr>
          <p:cNvPicPr>
            <a:picLocks noGrp="1" noChangeAspect="1"/>
          </p:cNvPicPr>
          <p:nvPr>
            <p:ph idx="1"/>
          </p:nvPr>
        </p:nvPicPr>
        <p:blipFill>
          <a:blip r:embed="rId3"/>
          <a:stretch>
            <a:fillRect/>
          </a:stretch>
        </p:blipFill>
        <p:spPr>
          <a:xfrm>
            <a:off x="1934527" y="2056289"/>
            <a:ext cx="4543425" cy="1009650"/>
          </a:xfrm>
          <a:prstGeom prst="rect">
            <a:avLst/>
          </a:prstGeom>
        </p:spPr>
      </p:pic>
      <p:sp>
        <p:nvSpPr>
          <p:cNvPr id="5" name="TextBox 4">
            <a:extLst>
              <a:ext uri="{FF2B5EF4-FFF2-40B4-BE49-F238E27FC236}">
                <a16:creationId xmlns:a16="http://schemas.microsoft.com/office/drawing/2014/main" id="{70256C25-7075-4142-8619-E6E14AE34EE7}"/>
              </a:ext>
            </a:extLst>
          </p:cNvPr>
          <p:cNvSpPr txBox="1"/>
          <p:nvPr/>
        </p:nvSpPr>
        <p:spPr>
          <a:xfrm>
            <a:off x="1257300" y="1690688"/>
            <a:ext cx="8807668" cy="400110"/>
          </a:xfrm>
          <a:prstGeom prst="rect">
            <a:avLst/>
          </a:prstGeom>
          <a:noFill/>
        </p:spPr>
        <p:txBody>
          <a:bodyPr wrap="none" rtlCol="0">
            <a:spAutoFit/>
          </a:bodyPr>
          <a:lstStyle/>
          <a:p>
            <a:r>
              <a:rPr lang="en-US" sz="2000" dirty="0"/>
              <a:t>Select action that maximizes the action value with a given upper confidence bound</a:t>
            </a:r>
          </a:p>
        </p:txBody>
      </p:sp>
      <p:pic>
        <p:nvPicPr>
          <p:cNvPr id="8" name="Picture 7">
            <a:extLst>
              <a:ext uri="{FF2B5EF4-FFF2-40B4-BE49-F238E27FC236}">
                <a16:creationId xmlns:a16="http://schemas.microsoft.com/office/drawing/2014/main" id="{7828F411-33B7-4686-9A4B-AA1D1823E154}"/>
              </a:ext>
            </a:extLst>
          </p:cNvPr>
          <p:cNvPicPr>
            <a:picLocks noChangeAspect="1"/>
          </p:cNvPicPr>
          <p:nvPr/>
        </p:nvPicPr>
        <p:blipFill>
          <a:blip r:embed="rId4"/>
          <a:stretch>
            <a:fillRect/>
          </a:stretch>
        </p:blipFill>
        <p:spPr>
          <a:xfrm>
            <a:off x="1533525" y="3795888"/>
            <a:ext cx="4648200" cy="714375"/>
          </a:xfrm>
          <a:prstGeom prst="rect">
            <a:avLst/>
          </a:prstGeom>
        </p:spPr>
      </p:pic>
      <p:pic>
        <p:nvPicPr>
          <p:cNvPr id="9" name="Picture 8">
            <a:extLst>
              <a:ext uri="{FF2B5EF4-FFF2-40B4-BE49-F238E27FC236}">
                <a16:creationId xmlns:a16="http://schemas.microsoft.com/office/drawing/2014/main" id="{43C2199C-4227-4ACA-8534-803C64EBD05D}"/>
              </a:ext>
            </a:extLst>
          </p:cNvPr>
          <p:cNvPicPr>
            <a:picLocks noChangeAspect="1"/>
          </p:cNvPicPr>
          <p:nvPr/>
        </p:nvPicPr>
        <p:blipFill>
          <a:blip r:embed="rId5"/>
          <a:stretch>
            <a:fillRect/>
          </a:stretch>
        </p:blipFill>
        <p:spPr>
          <a:xfrm>
            <a:off x="1533525" y="4491037"/>
            <a:ext cx="6457950" cy="676275"/>
          </a:xfrm>
          <a:prstGeom prst="rect">
            <a:avLst/>
          </a:prstGeom>
        </p:spPr>
      </p:pic>
      <p:sp>
        <p:nvSpPr>
          <p:cNvPr id="11" name="Rectangle 10">
            <a:extLst>
              <a:ext uri="{FF2B5EF4-FFF2-40B4-BE49-F238E27FC236}">
                <a16:creationId xmlns:a16="http://schemas.microsoft.com/office/drawing/2014/main" id="{425B7F25-70ED-4418-AEAD-AF89E20C120F}"/>
              </a:ext>
            </a:extLst>
          </p:cNvPr>
          <p:cNvSpPr/>
          <p:nvPr/>
        </p:nvSpPr>
        <p:spPr>
          <a:xfrm>
            <a:off x="6349365" y="3922244"/>
            <a:ext cx="3573780" cy="461665"/>
          </a:xfrm>
          <a:prstGeom prst="rect">
            <a:avLst/>
          </a:prstGeom>
        </p:spPr>
        <p:txBody>
          <a:bodyPr wrap="square">
            <a:spAutoFit/>
          </a:bodyPr>
          <a:lstStyle/>
          <a:p>
            <a:r>
              <a:rPr lang="en-US" sz="2400" dirty="0" err="1"/>
              <a:t>Hoeffdings</a:t>
            </a:r>
            <a:r>
              <a:rPr lang="en-US" sz="2400" dirty="0"/>
              <a:t> Inequality</a:t>
            </a:r>
          </a:p>
        </p:txBody>
      </p:sp>
      <p:pic>
        <p:nvPicPr>
          <p:cNvPr id="3" name="Picture 2">
            <a:extLst>
              <a:ext uri="{FF2B5EF4-FFF2-40B4-BE49-F238E27FC236}">
                <a16:creationId xmlns:a16="http://schemas.microsoft.com/office/drawing/2014/main" id="{55351B52-02A9-421F-A685-27A31887FFB6}"/>
              </a:ext>
            </a:extLst>
          </p:cNvPr>
          <p:cNvPicPr>
            <a:picLocks noChangeAspect="1"/>
          </p:cNvPicPr>
          <p:nvPr/>
        </p:nvPicPr>
        <p:blipFill>
          <a:blip r:embed="rId6"/>
          <a:stretch>
            <a:fillRect/>
          </a:stretch>
        </p:blipFill>
        <p:spPr>
          <a:xfrm>
            <a:off x="1639768" y="5225452"/>
            <a:ext cx="2486025" cy="1152525"/>
          </a:xfrm>
          <a:prstGeom prst="rect">
            <a:avLst/>
          </a:prstGeom>
        </p:spPr>
      </p:pic>
    </p:spTree>
    <p:extLst>
      <p:ext uri="{BB962C8B-B14F-4D97-AF65-F5344CB8AC3E}">
        <p14:creationId xmlns:p14="http://schemas.microsoft.com/office/powerpoint/2010/main" val="24564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3304-D946-46D6-B525-C5F1BCAC1C4F}"/>
              </a:ext>
            </a:extLst>
          </p:cNvPr>
          <p:cNvSpPr>
            <a:spLocks noGrp="1"/>
          </p:cNvSpPr>
          <p:nvPr>
            <p:ph type="title"/>
          </p:nvPr>
        </p:nvSpPr>
        <p:spPr/>
        <p:txBody>
          <a:bodyPr/>
          <a:lstStyle/>
          <a:p>
            <a:r>
              <a:rPr lang="en-US" dirty="0"/>
              <a:t>Bayesian Bandits</a:t>
            </a:r>
          </a:p>
        </p:txBody>
      </p:sp>
      <p:sp>
        <p:nvSpPr>
          <p:cNvPr id="5" name="Rectangle 4">
            <a:extLst>
              <a:ext uri="{FF2B5EF4-FFF2-40B4-BE49-F238E27FC236}">
                <a16:creationId xmlns:a16="http://schemas.microsoft.com/office/drawing/2014/main" id="{20CC96B3-E3CF-4590-BD2D-20B7E3BEE691}"/>
              </a:ext>
            </a:extLst>
          </p:cNvPr>
          <p:cNvSpPr/>
          <p:nvPr/>
        </p:nvSpPr>
        <p:spPr>
          <a:xfrm>
            <a:off x="894939" y="957707"/>
            <a:ext cx="10402121"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exploit prior knowledge of rewards P(R).</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Uses Bayesian Rule to update the probabilities of reward of each action.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B8120B-1FAC-43C0-88F5-7AFF15D3C88E}"/>
                  </a:ext>
                </a:extLst>
              </p:cNvPr>
              <p:cNvSpPr txBox="1"/>
              <p:nvPr/>
            </p:nvSpPr>
            <p:spPr>
              <a:xfrm>
                <a:off x="3463704" y="2471303"/>
                <a:ext cx="7363875" cy="874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𝐴𝑐𝑡𝑖𝑜𝑛</m:t>
                              </m:r>
                            </m:e>
                            <m:e>
                              <m:r>
                                <a:rPr lang="en-US" sz="2400" b="0" i="1" smtClean="0">
                                  <a:latin typeface="Cambria Math" panose="02040503050406030204" pitchFamily="18" charset="0"/>
                                </a:rPr>
                                <m:t>𝑅𝑒𝑤𝑎𝑟𝑑</m:t>
                              </m:r>
                            </m:e>
                          </m:d>
                          <m:r>
                            <a:rPr lang="en-US" sz="2400" b="0" i="1" smtClean="0">
                              <a:latin typeface="Cambria Math" panose="02040503050406030204" pitchFamily="18" charset="0"/>
                            </a:rPr>
                            <m:t> </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den>
                      </m:f>
                    </m:oMath>
                  </m:oMathPara>
                </a14:m>
                <a:endParaRPr lang="en-US" sz="2400" dirty="0"/>
              </a:p>
            </p:txBody>
          </p:sp>
        </mc:Choice>
        <mc:Fallback xmlns="">
          <p:sp>
            <p:nvSpPr>
              <p:cNvPr id="8" name="TextBox 7">
                <a:extLst>
                  <a:ext uri="{FF2B5EF4-FFF2-40B4-BE49-F238E27FC236}">
                    <a16:creationId xmlns:a16="http://schemas.microsoft.com/office/drawing/2014/main" id="{83B8120B-1FAC-43C0-88F5-7AFF15D3C88E}"/>
                  </a:ext>
                </a:extLst>
              </p:cNvPr>
              <p:cNvSpPr txBox="1">
                <a:spLocks noRot="1" noChangeAspect="1" noMove="1" noResize="1" noEditPoints="1" noAdjustHandles="1" noChangeArrowheads="1" noChangeShapeType="1" noTextEdit="1"/>
              </p:cNvSpPr>
              <p:nvPr/>
            </p:nvSpPr>
            <p:spPr>
              <a:xfrm>
                <a:off x="3463704" y="2471303"/>
                <a:ext cx="7363875" cy="874598"/>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B3997A-BD97-469E-ADB3-1BD7D749F101}"/>
              </a:ext>
            </a:extLst>
          </p:cNvPr>
          <p:cNvSpPr txBox="1"/>
          <p:nvPr/>
        </p:nvSpPr>
        <p:spPr>
          <a:xfrm>
            <a:off x="1952846" y="1973370"/>
            <a:ext cx="627095" cy="369332"/>
          </a:xfrm>
          <a:prstGeom prst="rect">
            <a:avLst/>
          </a:prstGeom>
          <a:noFill/>
        </p:spPr>
        <p:txBody>
          <a:bodyPr wrap="none" rtlCol="0">
            <a:spAutoFit/>
          </a:bodyPr>
          <a:lstStyle/>
          <a:p>
            <a:r>
              <a:rPr lang="en-US" dirty="0"/>
              <a:t>___</a:t>
            </a:r>
          </a:p>
        </p:txBody>
      </p:sp>
      <p:cxnSp>
        <p:nvCxnSpPr>
          <p:cNvPr id="11" name="Connector: Elbow 10">
            <a:extLst>
              <a:ext uri="{FF2B5EF4-FFF2-40B4-BE49-F238E27FC236}">
                <a16:creationId xmlns:a16="http://schemas.microsoft.com/office/drawing/2014/main" id="{161FCE4A-938D-4FE6-B0B0-5DFABD39D27E}"/>
              </a:ext>
            </a:extLst>
          </p:cNvPr>
          <p:cNvCxnSpPr>
            <a:cxnSpLocks/>
            <a:stCxn id="9" idx="2"/>
            <a:endCxn id="8" idx="1"/>
          </p:cNvCxnSpPr>
          <p:nvPr/>
        </p:nvCxnSpPr>
        <p:spPr bwMode="gray">
          <a:xfrm rot="16200000" flipH="1">
            <a:off x="2582099" y="2026997"/>
            <a:ext cx="565900" cy="11973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9E3BB69-D9E6-4363-A062-DED903473990}"/>
              </a:ext>
            </a:extLst>
          </p:cNvPr>
          <p:cNvSpPr/>
          <p:nvPr/>
        </p:nvSpPr>
        <p:spPr>
          <a:xfrm>
            <a:off x="823111" y="4410698"/>
            <a:ext cx="10157637"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depend on good knowledge about the prior distribution of rewards. When this is true, the search process for the best arm is more efficient, i.e., less useless exploration.</a:t>
            </a:r>
          </a:p>
        </p:txBody>
      </p:sp>
    </p:spTree>
    <p:extLst>
      <p:ext uri="{BB962C8B-B14F-4D97-AF65-F5344CB8AC3E}">
        <p14:creationId xmlns:p14="http://schemas.microsoft.com/office/powerpoint/2010/main" val="285916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203F-4EC0-4424-BBC5-CDDD31983353}"/>
              </a:ext>
            </a:extLst>
          </p:cNvPr>
          <p:cNvSpPr>
            <a:spLocks noGrp="1"/>
          </p:cNvSpPr>
          <p:nvPr>
            <p:ph type="title"/>
          </p:nvPr>
        </p:nvSpPr>
        <p:spPr/>
        <p:txBody>
          <a:bodyPr/>
          <a:lstStyle/>
          <a:p>
            <a:r>
              <a:rPr lang="en-US" dirty="0"/>
              <a:t>Bayesian Bandits Algorithm</a:t>
            </a:r>
          </a:p>
        </p:txBody>
      </p:sp>
      <p:pic>
        <p:nvPicPr>
          <p:cNvPr id="4" name="Picture 3">
            <a:extLst>
              <a:ext uri="{FF2B5EF4-FFF2-40B4-BE49-F238E27FC236}">
                <a16:creationId xmlns:a16="http://schemas.microsoft.com/office/drawing/2014/main" id="{795F0F4C-AF20-4AA2-991A-493D4286280C}"/>
              </a:ext>
            </a:extLst>
          </p:cNvPr>
          <p:cNvPicPr>
            <a:picLocks noChangeAspect="1"/>
          </p:cNvPicPr>
          <p:nvPr/>
        </p:nvPicPr>
        <p:blipFill>
          <a:blip r:embed="rId2"/>
          <a:stretch>
            <a:fillRect/>
          </a:stretch>
        </p:blipFill>
        <p:spPr>
          <a:xfrm>
            <a:off x="1745176" y="2681545"/>
            <a:ext cx="8262551" cy="3626650"/>
          </a:xfrm>
          <a:prstGeom prst="rect">
            <a:avLst/>
          </a:prstGeom>
        </p:spPr>
      </p:pic>
      <p:sp>
        <p:nvSpPr>
          <p:cNvPr id="5" name="Rectangle 4">
            <a:extLst>
              <a:ext uri="{FF2B5EF4-FFF2-40B4-BE49-F238E27FC236}">
                <a16:creationId xmlns:a16="http://schemas.microsoft.com/office/drawing/2014/main" id="{23106696-255B-4395-8BEA-932FC3BB157C}"/>
              </a:ext>
            </a:extLst>
          </p:cNvPr>
          <p:cNvSpPr/>
          <p:nvPr/>
        </p:nvSpPr>
        <p:spPr>
          <a:xfrm>
            <a:off x="762382" y="1162802"/>
            <a:ext cx="8647432"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The posterior probability can be used by the following algorithms: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Upper confidence bounds (Bayesian UCB)</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Probability matching (Thompson sampling)</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43F6DF0-EFB2-48C8-AC43-CBA42E395A53}"/>
              </a:ext>
            </a:extLst>
          </p:cNvPr>
          <p:cNvSpPr/>
          <p:nvPr/>
        </p:nvSpPr>
        <p:spPr>
          <a:xfrm>
            <a:off x="3286897" y="6344563"/>
            <a:ext cx="5988755" cy="307777"/>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p:txBody>
      </p:sp>
    </p:spTree>
    <p:extLst>
      <p:ext uri="{BB962C8B-B14F-4D97-AF65-F5344CB8AC3E}">
        <p14:creationId xmlns:p14="http://schemas.microsoft.com/office/powerpoint/2010/main" val="68865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54C4-DE45-262B-C424-AB1B59B8495A}"/>
              </a:ext>
            </a:extLst>
          </p:cNvPr>
          <p:cNvSpPr>
            <a:spLocks noGrp="1"/>
          </p:cNvSpPr>
          <p:nvPr>
            <p:ph type="title"/>
          </p:nvPr>
        </p:nvSpPr>
        <p:spPr/>
        <p:txBody>
          <a:bodyPr/>
          <a:lstStyle/>
          <a:p>
            <a:r>
              <a:rPr lang="en-US" dirty="0"/>
              <a:t>The Problem of Reinforcement Learning</a:t>
            </a:r>
          </a:p>
        </p:txBody>
      </p:sp>
      <p:sp>
        <p:nvSpPr>
          <p:cNvPr id="3" name="Content Placeholder 2">
            <a:extLst>
              <a:ext uri="{FF2B5EF4-FFF2-40B4-BE49-F238E27FC236}">
                <a16:creationId xmlns:a16="http://schemas.microsoft.com/office/drawing/2014/main" id="{5B0724B4-F2ED-1987-F486-1DE15DB61876}"/>
              </a:ext>
            </a:extLst>
          </p:cNvPr>
          <p:cNvSpPr>
            <a:spLocks noGrp="1"/>
          </p:cNvSpPr>
          <p:nvPr>
            <p:ph idx="1"/>
          </p:nvPr>
        </p:nvSpPr>
        <p:spPr>
          <a:xfrm>
            <a:off x="1918677" y="2440323"/>
            <a:ext cx="8354646" cy="692497"/>
          </a:xfrm>
        </p:spPr>
        <p:txBody>
          <a:bodyPr/>
          <a:lstStyle/>
          <a:p>
            <a:pPr algn="ctr"/>
            <a:r>
              <a:rPr lang="en-US" sz="2800" b="1" dirty="0"/>
              <a:t>Learn to Make Decisions by Interacting with an Environment</a:t>
            </a:r>
          </a:p>
        </p:txBody>
      </p:sp>
    </p:spTree>
    <p:extLst>
      <p:ext uri="{BB962C8B-B14F-4D97-AF65-F5344CB8AC3E}">
        <p14:creationId xmlns:p14="http://schemas.microsoft.com/office/powerpoint/2010/main" val="3340806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4442-5600-42B8-9B38-8B1F97A86EB5}"/>
              </a:ext>
            </a:extLst>
          </p:cNvPr>
          <p:cNvSpPr>
            <a:spLocks noGrp="1"/>
          </p:cNvSpPr>
          <p:nvPr>
            <p:ph type="title"/>
          </p:nvPr>
        </p:nvSpPr>
        <p:spPr/>
        <p:txBody>
          <a:bodyPr/>
          <a:lstStyle/>
          <a:p>
            <a:r>
              <a:rPr lang="en-US" dirty="0"/>
              <a:t>Bayesian Bandits – Thompson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C066C2-2598-44CD-BD24-95AF70C64A0E}"/>
                  </a:ext>
                </a:extLst>
              </p:cNvPr>
              <p:cNvSpPr>
                <a:spLocks noGrp="1"/>
              </p:cNvSpPr>
              <p:nvPr>
                <p:ph idx="1"/>
              </p:nvPr>
            </p:nvSpPr>
            <p:spPr>
              <a:xfrm>
                <a:off x="478369" y="1213308"/>
                <a:ext cx="11473384" cy="5490221"/>
              </a:xfrm>
            </p:spPr>
            <p:txBody>
              <a:bodyPr/>
              <a:lstStyle/>
              <a:p>
                <a:r>
                  <a:rPr lang="pt-BR" dirty="0"/>
                  <a:t>Each arm-bandit is represented by a beta distribution</a:t>
                </a:r>
                <a:endParaRPr lang="en-US" sz="2400" dirty="0"/>
              </a:p>
              <a:p>
                <a:r>
                  <a:rPr lang="en-US" sz="1800" u="sng" dirty="0"/>
                  <a:t>Algorithm</a:t>
                </a:r>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𝑝𝑜𝑠𝑡𝑒𝑟𝑖𝑜𝑟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𝛼</m:t>
                          </m:r>
                          <m:r>
                            <a:rPr lang="x-IV_mathan" sz="1800">
                              <a:latin typeface="Cambria Math" panose="02040503050406030204" pitchFamily="18" charset="0"/>
                            </a:rPr>
                            <m:t>,</m:t>
                          </m:r>
                          <m:r>
                            <a:rPr lang="x-IV_mathan" sz="1800">
                              <a:latin typeface="Cambria Math" panose="02040503050406030204" pitchFamily="18" charset="0"/>
                            </a:rPr>
                            <m:t>𝛽</m:t>
                          </m:r>
                        </m:e>
                      </m:d>
                      <m:r>
                        <a:rPr lang="x-IV_mathan" sz="1800" i="1">
                          <a:latin typeface="Cambria Math" panose="02040503050406030204" pitchFamily="18" charset="0"/>
                        </a:rPr>
                        <m:t> </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i="1">
                          <a:latin typeface="Cambria Math" panose="02040503050406030204" pitchFamily="18" charset="0"/>
                        </a:rPr>
                        <m:t> </m:t>
                      </m:r>
                    </m:oMath>
                  </m:oMathPara>
                </a14:m>
                <a:endParaRPr lang="x-IV_mathan" sz="1800" dirty="0"/>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𝑖𝑛𝑖𝑡𝑖𝑎𝑙𝑖𝑧𝑒</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1,1</m:t>
                          </m:r>
                        </m:e>
                      </m:d>
                    </m:oMath>
                  </m:oMathPara>
                </a14:m>
                <a:endParaRPr lang="x-IV_mathan" sz="1800" dirty="0"/>
              </a:p>
              <a:p>
                <a:pPr/>
                <a14:m>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+1,</m:t>
                        </m:r>
                        <m:r>
                          <a:rPr lang="en-US" sz="1800">
                            <a:latin typeface="Cambria Math" panose="02040503050406030204" pitchFamily="18" charset="0"/>
                          </a:rPr>
                          <m:t>𝛽</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=1</m:t>
                    </m:r>
                  </m:oMath>
                </a14:m>
                <a:r>
                  <a:rPr lang="en-US" sz="1800" dirty="0"/>
                  <a:t> (Bernoulli arms)</a:t>
                </a:r>
                <a:br>
                  <a:rPr lang="en-US" sz="1800" dirty="0"/>
                </a:br>
                <a14:m>
                  <m:oMathPara xmlns:m="http://schemas.openxmlformats.org/officeDocument/2006/math">
                    <m:oMathParaPr>
                      <m:jc m:val="left"/>
                    </m:oMathParaPr>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m:t>
                          </m:r>
                          <m:r>
                            <a:rPr lang="en-US" sz="1800">
                              <a:latin typeface="Cambria Math" panose="02040503050406030204" pitchFamily="18" charset="0"/>
                            </a:rPr>
                            <m:t>𝛽</m:t>
                          </m:r>
                          <m:r>
                            <a:rPr lang="en-US" sz="1800">
                              <a:latin typeface="Cambria Math" panose="02040503050406030204" pitchFamily="18" charset="0"/>
                            </a:rPr>
                            <m:t>+1</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=0</m:t>
                      </m:r>
                    </m:oMath>
                  </m:oMathPara>
                </a14:m>
                <a:endParaRPr lang="en-US" sz="1800" dirty="0"/>
              </a:p>
              <a:p>
                <a:r>
                  <a:rPr lang="en-US" sz="1800" dirty="0"/>
                  <a:t>For each arm </a:t>
                </a:r>
                <a:r>
                  <a:rPr lang="en-US" sz="1800" i="1" dirty="0" err="1"/>
                  <a:t>i</a:t>
                </a:r>
                <a:r>
                  <a:rPr lang="en-US" sz="1800" i="1" dirty="0"/>
                  <a:t>, </a:t>
                </a:r>
                <a:r>
                  <a:rPr lang="en-US" sz="1800" dirty="0"/>
                  <a:t>sample it proportionate to its posterior distribution</a:t>
                </a:r>
              </a:p>
              <a:p>
                <a:r>
                  <a:rPr lang="en-US" sz="1800" dirty="0"/>
                  <a:t>Observe the reward and update the Beta posterior for arm </a:t>
                </a:r>
                <a:r>
                  <a:rPr lang="en-US" sz="1800" i="1" dirty="0"/>
                  <a:t>i</a:t>
                </a:r>
                <a:r>
                  <a:rPr lang="en-US" sz="1800" i="1" baseline="-25000" dirty="0"/>
                  <a:t>t</a:t>
                </a:r>
                <a:endParaRPr lang="en-US" sz="1800" dirty="0"/>
              </a:p>
              <a:p>
                <a:endParaRPr lang="en-US" dirty="0"/>
              </a:p>
              <a:p>
                <a:r>
                  <a:rPr lang="en-US" u="sng" dirty="0"/>
                  <a:t>Advantages</a:t>
                </a:r>
                <a:r>
                  <a:rPr lang="en-US" dirty="0"/>
                  <a:t>:</a:t>
                </a:r>
              </a:p>
              <a:p>
                <a:pPr marL="342900" indent="-342900">
                  <a:buFont typeface="Arial" panose="020B0604020202020204" pitchFamily="34" charset="0"/>
                  <a:buChar char="•"/>
                </a:pPr>
                <a:r>
                  <a:rPr lang="en-US" dirty="0"/>
                  <a:t>Non-parametric (do not need to set an upper-confidence bound)</a:t>
                </a:r>
              </a:p>
              <a:p>
                <a:pPr marL="342900" indent="-342900">
                  <a:buFont typeface="Arial" panose="020B0604020202020204" pitchFamily="34" charset="0"/>
                  <a:buChar char="•"/>
                </a:pPr>
                <a:r>
                  <a:rPr lang="en-US" dirty="0"/>
                  <a:t>Does not assume that the mean is a good approximation of the arm reward</a:t>
                </a:r>
              </a:p>
              <a:p>
                <a:pPr marL="342900" indent="-342900">
                  <a:buFont typeface="Arial" panose="020B0604020202020204" pitchFamily="34" charset="0"/>
                  <a:buChar char="•"/>
                </a:pPr>
                <a:r>
                  <a:rPr lang="en-US" dirty="0"/>
                  <a:t>Guarantees exploration and exploitation at the same time</a:t>
                </a:r>
              </a:p>
            </p:txBody>
          </p:sp>
        </mc:Choice>
        <mc:Fallback xmlns="">
          <p:sp>
            <p:nvSpPr>
              <p:cNvPr id="3" name="Content Placeholder 2">
                <a:extLst>
                  <a:ext uri="{FF2B5EF4-FFF2-40B4-BE49-F238E27FC236}">
                    <a16:creationId xmlns:a16="http://schemas.microsoft.com/office/drawing/2014/main" id="{C0C066C2-2598-44CD-BD24-95AF70C64A0E}"/>
                  </a:ext>
                </a:extLst>
              </p:cNvPr>
              <p:cNvSpPr>
                <a:spLocks noGrp="1" noRot="1" noChangeAspect="1" noMove="1" noResize="1" noEditPoints="1" noAdjustHandles="1" noChangeArrowheads="1" noChangeShapeType="1" noTextEdit="1"/>
              </p:cNvSpPr>
              <p:nvPr>
                <p:ph idx="1"/>
              </p:nvPr>
            </p:nvSpPr>
            <p:spPr>
              <a:xfrm>
                <a:off x="478369" y="1213308"/>
                <a:ext cx="11473384" cy="5490221"/>
              </a:xfrm>
              <a:blipFill>
                <a:blip r:embed="rId2"/>
                <a:stretch>
                  <a:fillRect l="-1275" t="-999" b="-1665"/>
                </a:stretch>
              </a:blipFill>
            </p:spPr>
            <p:txBody>
              <a:bodyPr/>
              <a:lstStyle/>
              <a:p>
                <a:r>
                  <a:rPr lang="en-US">
                    <a:noFill/>
                  </a:rPr>
                  <a:t> </a:t>
                </a:r>
              </a:p>
            </p:txBody>
          </p:sp>
        </mc:Fallback>
      </mc:AlternateContent>
      <p:pic>
        <p:nvPicPr>
          <p:cNvPr id="1026" name="Picture 2" descr="Probability density function for the Beta distribution">
            <a:extLst>
              <a:ext uri="{FF2B5EF4-FFF2-40B4-BE49-F238E27FC236}">
                <a16:creationId xmlns:a16="http://schemas.microsoft.com/office/drawing/2014/main" id="{444B85D5-325C-4786-95E7-9BEC5EB0C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55" y="1213307"/>
            <a:ext cx="3931309" cy="31450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DA1A4F-43B0-4243-B6A2-20CC49C3709C}"/>
              </a:ext>
            </a:extLst>
          </p:cNvPr>
          <p:cNvSpPr txBox="1"/>
          <p:nvPr/>
        </p:nvSpPr>
        <p:spPr bwMode="gray">
          <a:xfrm>
            <a:off x="8994156" y="4441462"/>
            <a:ext cx="2719475" cy="19294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source: Wikipedia</a:t>
            </a:r>
          </a:p>
        </p:txBody>
      </p:sp>
    </p:spTree>
    <p:extLst>
      <p:ext uri="{BB962C8B-B14F-4D97-AF65-F5344CB8AC3E}">
        <p14:creationId xmlns:p14="http://schemas.microsoft.com/office/powerpoint/2010/main" val="2499367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49DE-BC3B-4D15-AF4C-3D8AAFE6374C}"/>
              </a:ext>
            </a:extLst>
          </p:cNvPr>
          <p:cNvSpPr>
            <a:spLocks noGrp="1"/>
          </p:cNvSpPr>
          <p:nvPr>
            <p:ph type="title"/>
          </p:nvPr>
        </p:nvSpPr>
        <p:spPr/>
        <p:txBody>
          <a:bodyPr/>
          <a:lstStyle/>
          <a:p>
            <a:r>
              <a:rPr lang="en-US" dirty="0"/>
              <a:t>Contextual Bandits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F0C243-8F5C-411C-BE43-4055D053C289}"/>
                  </a:ext>
                </a:extLst>
              </p:cNvPr>
              <p:cNvSpPr>
                <a:spLocks noGrp="1"/>
              </p:cNvSpPr>
              <p:nvPr>
                <p:ph idx="1"/>
              </p:nvPr>
            </p:nvSpPr>
            <p:spPr>
              <a:xfrm>
                <a:off x="478369" y="1213308"/>
                <a:ext cx="11473384" cy="5195268"/>
              </a:xfrm>
            </p:spPr>
            <p:txBody>
              <a:bodyPr/>
              <a:lstStyle/>
              <a:p>
                <a:r>
                  <a:rPr lang="en-US" u="sng" dirty="0"/>
                  <a:t>Problem</a:t>
                </a:r>
                <a:r>
                  <a:rPr lang="en-US" dirty="0"/>
                  <a:t>: Potentially </a:t>
                </a:r>
                <a:r>
                  <a:rPr lang="en-US" u="sng" dirty="0"/>
                  <a:t>infinite</a:t>
                </a:r>
                <a:r>
                  <a:rPr lang="en-US" dirty="0"/>
                  <a:t> or extremely large number of arms.</a:t>
                </a:r>
              </a:p>
              <a:p>
                <a:r>
                  <a:rPr lang="en-US" u="sng" dirty="0"/>
                  <a:t>Solution</a:t>
                </a:r>
                <a:r>
                  <a:rPr lang="en-US" dirty="0"/>
                  <a:t>: Use features of one arm learn about other arms.</a:t>
                </a:r>
              </a:p>
              <a:p>
                <a:endParaRPr lang="en-US" dirty="0"/>
              </a:p>
              <a:p>
                <a:r>
                  <a:rPr lang="en-US" dirty="0"/>
                  <a:t>Expected reward for arm </a:t>
                </a:r>
                <a:r>
                  <a:rPr lang="en-US" i="1" dirty="0" err="1"/>
                  <a:t>i</a:t>
                </a:r>
                <a:r>
                  <a:rPr lang="en-US" dirty="0"/>
                  <a:t> at time </a:t>
                </a:r>
                <a:r>
                  <a:rPr lang="en-US" i="1" dirty="0"/>
                  <a:t>t </a:t>
                </a:r>
                <a:endParaRPr lang="en-US" dirty="0"/>
              </a:p>
              <a:p>
                <a:pPr/>
                <a14:m>
                  <m:oMathPara xmlns:m="http://schemas.openxmlformats.org/officeDocument/2006/math">
                    <m:oMathParaPr>
                      <m:jc m:val="centerGroup"/>
                    </m:oMathParaPr>
                    <m:oMath xmlns:m="http://schemas.openxmlformats.org/officeDocument/2006/math">
                      <m:r>
                        <a:rPr lang="x-IV_mathan" sz="2400">
                          <a:latin typeface="Cambria Math" panose="02040503050406030204" pitchFamily="18" charset="0"/>
                        </a:rPr>
                        <m:t>𝑅</m:t>
                      </m:r>
                      <m:d>
                        <m:dPr>
                          <m:ctrlPr>
                            <a:rPr lang="x-IV_mathan" sz="2400" i="1">
                              <a:latin typeface="Cambria Math" panose="02040503050406030204" pitchFamily="18" charset="0"/>
                            </a:rPr>
                          </m:ctrlPr>
                        </m:dPr>
                        <m:e>
                          <m:r>
                            <a:rPr lang="x-IV_mathan" sz="2400">
                              <a:latin typeface="Cambria Math" panose="02040503050406030204" pitchFamily="18" charset="0"/>
                            </a:rPr>
                            <m:t>𝑡</m:t>
                          </m:r>
                        </m:e>
                      </m:d>
                      <m:r>
                        <a:rPr lang="x-IV_mathan" sz="2400">
                          <a:latin typeface="Cambria Math" panose="02040503050406030204" pitchFamily="18" charset="0"/>
                        </a:rPr>
                        <m:t>=</m:t>
                      </m:r>
                      <m:sSub>
                        <m:sSubPr>
                          <m:ctrlPr>
                            <a:rPr lang="x-IV_mathan" sz="2400" i="1">
                              <a:latin typeface="Cambria Math" panose="02040503050406030204" pitchFamily="18" charset="0"/>
                            </a:rPr>
                          </m:ctrlPr>
                        </m:sSubPr>
                        <m:e>
                          <m:r>
                            <a:rPr lang="x-IV_mathan" sz="2400">
                              <a:latin typeface="Cambria Math" panose="02040503050406030204" pitchFamily="18" charset="0"/>
                            </a:rPr>
                            <m:t>𝑥</m:t>
                          </m:r>
                        </m:e>
                        <m:sub>
                          <m:r>
                            <a:rPr lang="x-IV_mathan" sz="2400">
                              <a:latin typeface="Cambria Math" panose="02040503050406030204" pitchFamily="18" charset="0"/>
                            </a:rPr>
                            <m:t>𝑖</m:t>
                          </m:r>
                          <m:r>
                            <a:rPr lang="x-IV_mathan" sz="2400">
                              <a:latin typeface="Cambria Math" panose="02040503050406030204" pitchFamily="18" charset="0"/>
                            </a:rPr>
                            <m:t>,</m:t>
                          </m:r>
                          <m:r>
                            <a:rPr lang="x-IV_mathan" sz="2400">
                              <a:latin typeface="Cambria Math" panose="02040503050406030204" pitchFamily="18" charset="0"/>
                            </a:rPr>
                            <m:t>𝑡</m:t>
                          </m:r>
                        </m:sub>
                      </m:sSub>
                      <m:r>
                        <a:rPr lang="x-IV_mathan" sz="2400" i="1">
                          <a:latin typeface="Cambria Math" panose="02040503050406030204" pitchFamily="18" charset="0"/>
                        </a:rPr>
                        <m:t> </m:t>
                      </m:r>
                      <m:r>
                        <a:rPr lang="x-IV_mathan" sz="2400">
                          <a:latin typeface="Cambria Math" panose="02040503050406030204" pitchFamily="18" charset="0"/>
                        </a:rPr>
                        <m:t>.</m:t>
                      </m:r>
                      <m:r>
                        <a:rPr lang="x-IV_mathan" sz="2400">
                          <a:latin typeface="Cambria Math" panose="02040503050406030204" pitchFamily="18" charset="0"/>
                        </a:rPr>
                        <m:t>𝜃</m:t>
                      </m:r>
                    </m:oMath>
                  </m:oMathPara>
                </a14:m>
                <a:endParaRPr lang="x-IV_mathan" sz="2400" dirty="0"/>
              </a:p>
              <a:p>
                <a:r>
                  <a:rPr lang="en-US" dirty="0"/>
                  <a:t>where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𝑡</m:t>
                        </m:r>
                      </m:sub>
                    </m:sSub>
                    <m:r>
                      <a:rPr lang="en-US" i="1">
                        <a:latin typeface="Cambria Math" panose="02040503050406030204" pitchFamily="18" charset="0"/>
                      </a:rPr>
                      <m:t> </m:t>
                    </m:r>
                  </m:oMath>
                </a14:m>
                <a:r>
                  <a:rPr lang="en-US" dirty="0"/>
                  <a:t>is a vector of features and </a:t>
                </a:r>
                <a14:m>
                  <m:oMath xmlns:m="http://schemas.openxmlformats.org/officeDocument/2006/math">
                    <m:r>
                      <a:rPr lang="en-US">
                        <a:latin typeface="Cambria Math" panose="02040503050406030204" pitchFamily="18" charset="0"/>
                      </a:rPr>
                      <m:t>𝜃</m:t>
                    </m:r>
                    <m:r>
                      <a:rPr lang="en-US" i="1">
                        <a:latin typeface="Cambria Math" panose="02040503050406030204" pitchFamily="18" charset="0"/>
                      </a:rPr>
                      <m:t> </m:t>
                    </m:r>
                  </m:oMath>
                </a14:m>
                <a:r>
                  <a:rPr lang="en-US" dirty="0"/>
                  <a:t>are set of parameters</a:t>
                </a:r>
              </a:p>
              <a:p>
                <a:endParaRPr lang="en-US" dirty="0"/>
              </a:p>
              <a:p>
                <a:r>
                  <a:rPr lang="en-US" dirty="0"/>
                  <a:t>Algorithm arm </a:t>
                </a:r>
                <a:r>
                  <a:rPr lang="en-US" i="1" dirty="0" err="1"/>
                  <a:t>i</a:t>
                </a:r>
                <a:r>
                  <a:rPr lang="en-US" dirty="0"/>
                  <a:t> and observes the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𝑅</m:t>
                        </m:r>
                      </m:e>
                      <m:sub>
                        <m:r>
                          <a:rPr lang="en-US" sz="2400">
                            <a:latin typeface="Cambria Math" panose="02040503050406030204" pitchFamily="18" charset="0"/>
                          </a:rPr>
                          <m:t>𝑡</m:t>
                        </m:r>
                      </m:sub>
                    </m:sSub>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r>
                      <a:rPr lang="en-US" sz="2400">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𝜂</m:t>
                        </m:r>
                      </m:e>
                      <m:sub>
                        <m:r>
                          <a:rPr lang="en-US" sz="2400">
                            <a:latin typeface="Cambria Math" panose="02040503050406030204" pitchFamily="18" charset="0"/>
                          </a:rPr>
                          <m:t>𝑡</m:t>
                        </m:r>
                      </m:sub>
                    </m:sSub>
                  </m:oMath>
                </a14:m>
                <a:r>
                  <a:rPr lang="en-US" sz="2400" dirty="0"/>
                  <a:t>  </a:t>
                </a:r>
                <a:endParaRPr lang="en-US" dirty="0"/>
              </a:p>
              <a:p>
                <a:r>
                  <a:rPr lang="en-US" dirty="0"/>
                  <a:t>The optimal arm depends on the context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r>
                              <m:rPr>
                                <m:sty m:val="p"/>
                              </m:rPr>
                              <a:rPr lang="en-US" sz="2400">
                                <a:latin typeface="Cambria Math" panose="02040503050406030204" pitchFamily="18" charset="0"/>
                              </a:rPr>
                              <m:t>max</m:t>
                            </m:r>
                          </m:e>
                          <m:lim>
                            <m:r>
                              <a:rPr lang="en-US" sz="2400">
                                <a:latin typeface="Cambria Math" panose="02040503050406030204" pitchFamily="18" charset="0"/>
                              </a:rPr>
                              <m:t>𝑡</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  </a:t>
                </a:r>
              </a:p>
              <a:p>
                <a:r>
                  <a:rPr lang="en-US" dirty="0"/>
                  <a:t>Minimize the regret</a:t>
                </a:r>
              </a:p>
              <a:p>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𝑅𝑒𝑔𝑟𝑒𝑡</m:t>
                        </m:r>
                      </m:e>
                      <m:sub>
                        <m:r>
                          <a:rPr lang="en-US" sz="2400">
                            <a:latin typeface="Cambria Math" panose="02040503050406030204" pitchFamily="18" charset="0"/>
                          </a:rPr>
                          <m:t>𝑡</m:t>
                        </m:r>
                      </m:sub>
                      <m:sup>
                        <m:r>
                          <a:rPr lang="en-US" sz="2400" b="0" i="1" smtClean="0">
                            <a:latin typeface="Cambria Math" panose="02040503050406030204" pitchFamily="18" charset="0"/>
                          </a:rPr>
                          <m:t> </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a:latin typeface="Cambria Math" panose="02040503050406030204" pitchFamily="18" charset="0"/>
                                  </a:rPr>
                                  <m:t>𝑡</m:t>
                                </m:r>
                              </m:sub>
                              <m:sup/>
                              <m:e>
                                <m:r>
                                  <a:rPr lang="en-US" sz="2400">
                                    <a:latin typeface="Cambria Math" panose="02040503050406030204" pitchFamily="18" charset="0"/>
                                  </a:rPr>
                                  <m:t>(</m:t>
                                </m:r>
                              </m:e>
                            </m:nary>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r>
                              <a:rPr lang="en-US" sz="2400">
                                <a:latin typeface="Cambria Math" panose="02040503050406030204" pitchFamily="18" charset="0"/>
                              </a:rPr>
                              <m:t>.</m:t>
                            </m:r>
                            <m:r>
                              <a:rPr lang="en-US" sz="2400">
                                <a:latin typeface="Cambria Math" panose="02040503050406030204" pitchFamily="18" charset="0"/>
                              </a:rPr>
                              <m:t>𝜃</m:t>
                            </m:r>
                            <m:r>
                              <a:rPr lang="en-US" sz="2400" i="1">
                                <a:latin typeface="Cambria Math" panose="02040503050406030204" pitchFamily="18" charset="0"/>
                              </a:rPr>
                              <m:t> </m:t>
                            </m:r>
                            <m:r>
                              <a:rPr lang="en-US" sz="2400">
                                <a:latin typeface="Cambria Math" panose="02040503050406030204" pitchFamily="18" charset="0"/>
                              </a:rPr>
                              <m:t>−</m:t>
                            </m:r>
                            <m:r>
                              <a:rPr lang="en-US" sz="2400" i="1">
                                <a:latin typeface="Cambria Math" panose="02040503050406030204" pitchFamily="18" charset="0"/>
                              </a:rPr>
                              <m:t> </m:t>
                            </m:r>
                          </m:e>
                          <m:lim>
                            <m:r>
                              <a:rPr lang="en-US" sz="2400" i="1">
                                <a:latin typeface="Cambria Math" panose="02040503050406030204" pitchFamily="18" charset="0"/>
                              </a:rPr>
                              <m:t> </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a:t>
                </a:r>
              </a:p>
              <a:p>
                <a:endParaRPr lang="en-US" dirty="0"/>
              </a:p>
            </p:txBody>
          </p:sp>
        </mc:Choice>
        <mc:Fallback xmlns="">
          <p:sp>
            <p:nvSpPr>
              <p:cNvPr id="3" name="Content Placeholder 2">
                <a:extLst>
                  <a:ext uri="{FF2B5EF4-FFF2-40B4-BE49-F238E27FC236}">
                    <a16:creationId xmlns:a16="http://schemas.microsoft.com/office/drawing/2014/main" id="{59F0C243-8F5C-411C-BE43-4055D053C289}"/>
                  </a:ext>
                </a:extLst>
              </p:cNvPr>
              <p:cNvSpPr>
                <a:spLocks noGrp="1" noRot="1" noChangeAspect="1" noMove="1" noResize="1" noEditPoints="1" noAdjustHandles="1" noChangeArrowheads="1" noChangeShapeType="1" noTextEdit="1"/>
              </p:cNvSpPr>
              <p:nvPr>
                <p:ph idx="1"/>
              </p:nvPr>
            </p:nvSpPr>
            <p:spPr>
              <a:xfrm>
                <a:off x="478369" y="1213308"/>
                <a:ext cx="11473384" cy="5195268"/>
              </a:xfrm>
              <a:blipFill>
                <a:blip r:embed="rId2"/>
                <a:stretch>
                  <a:fillRect l="-1275" t="-1056" b="-7394"/>
                </a:stretch>
              </a:blipFill>
            </p:spPr>
            <p:txBody>
              <a:bodyPr/>
              <a:lstStyle/>
              <a:p>
                <a:r>
                  <a:rPr lang="en-US">
                    <a:noFill/>
                  </a:rPr>
                  <a:t> </a:t>
                </a:r>
              </a:p>
            </p:txBody>
          </p:sp>
        </mc:Fallback>
      </mc:AlternateContent>
    </p:spTree>
    <p:extLst>
      <p:ext uri="{BB962C8B-B14F-4D97-AF65-F5344CB8AC3E}">
        <p14:creationId xmlns:p14="http://schemas.microsoft.com/office/powerpoint/2010/main" val="395353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196C-8C51-4562-AED0-B58A914EE05E}"/>
              </a:ext>
            </a:extLst>
          </p:cNvPr>
          <p:cNvSpPr>
            <a:spLocks noGrp="1"/>
          </p:cNvSpPr>
          <p:nvPr>
            <p:ph type="title"/>
          </p:nvPr>
        </p:nvSpPr>
        <p:spPr/>
        <p:txBody>
          <a:bodyPr/>
          <a:lstStyle/>
          <a:p>
            <a:r>
              <a:rPr lang="en-US" dirty="0"/>
              <a:t>Other Bandit Models</a:t>
            </a:r>
          </a:p>
        </p:txBody>
      </p:sp>
      <p:sp>
        <p:nvSpPr>
          <p:cNvPr id="3" name="Content Placeholder 2">
            <a:extLst>
              <a:ext uri="{FF2B5EF4-FFF2-40B4-BE49-F238E27FC236}">
                <a16:creationId xmlns:a16="http://schemas.microsoft.com/office/drawing/2014/main" id="{E3EE9881-E342-4E2C-887D-FDA62963B565}"/>
              </a:ext>
            </a:extLst>
          </p:cNvPr>
          <p:cNvSpPr>
            <a:spLocks noGrp="1"/>
          </p:cNvSpPr>
          <p:nvPr>
            <p:ph idx="1"/>
          </p:nvPr>
        </p:nvSpPr>
        <p:spPr>
          <a:xfrm>
            <a:off x="478369" y="1213308"/>
            <a:ext cx="11473384" cy="4489947"/>
          </a:xfrm>
        </p:spPr>
        <p:txBody>
          <a:bodyPr/>
          <a:lstStyle/>
          <a:p>
            <a:r>
              <a:rPr lang="en-US" u="sng" dirty="0"/>
              <a:t>Adversarial Bandits</a:t>
            </a:r>
            <a:r>
              <a:rPr lang="en-US" dirty="0"/>
              <a:t>: do not assume that rewards have a distribution (see [1-2])</a:t>
            </a:r>
          </a:p>
          <a:p>
            <a:endParaRPr lang="en-US" dirty="0"/>
          </a:p>
          <a:p>
            <a:r>
              <a:rPr lang="en-US" u="sng" dirty="0"/>
              <a:t>Combinatorial bandits</a:t>
            </a:r>
            <a:r>
              <a:rPr lang="en-US" dirty="0"/>
              <a:t>: special case of Linear Bandits where the actions are multi-dimensional (see [3-4]). See ideas for ranking with bandits in [5].</a:t>
            </a:r>
          </a:p>
          <a:p>
            <a:endParaRPr lang="en-US" dirty="0"/>
          </a:p>
          <a:p>
            <a:r>
              <a:rPr lang="en-US" u="sng" dirty="0"/>
              <a:t>Markovian bandits</a:t>
            </a:r>
            <a:r>
              <a:rPr lang="en-US" dirty="0"/>
              <a:t>: reward processes are neither </a:t>
            </a:r>
            <a:r>
              <a:rPr lang="en-US" dirty="0" err="1"/>
              <a:t>i.i.d</a:t>
            </a:r>
            <a:r>
              <a:rPr lang="en-US" dirty="0"/>
              <a:t>. nor adversarial. Arms are Markov processes with their own state space (see [6-7])</a:t>
            </a:r>
          </a:p>
          <a:p>
            <a:endParaRPr lang="en-US" dirty="0"/>
          </a:p>
          <a:p>
            <a:r>
              <a:rPr lang="en-US" u="sng" dirty="0"/>
              <a:t>Infinitely many-armed bandits</a:t>
            </a:r>
            <a:r>
              <a:rPr lang="en-US" dirty="0"/>
              <a:t>: continuum-armed bandits (arms are in a Euclidean space), which means that the set of possible actions are very large (see [8-9])</a:t>
            </a:r>
          </a:p>
          <a:p>
            <a:endParaRPr lang="en-US" dirty="0"/>
          </a:p>
        </p:txBody>
      </p:sp>
    </p:spTree>
    <p:extLst>
      <p:ext uri="{BB962C8B-B14F-4D97-AF65-F5344CB8AC3E}">
        <p14:creationId xmlns:p14="http://schemas.microsoft.com/office/powerpoint/2010/main" val="324092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ADCE-3198-442A-A59B-F183D815BF8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CE1A86-8999-4B4E-B200-EE1C00F526AC}"/>
              </a:ext>
            </a:extLst>
          </p:cNvPr>
          <p:cNvSpPr>
            <a:spLocks noGrp="1"/>
          </p:cNvSpPr>
          <p:nvPr>
            <p:ph idx="1"/>
          </p:nvPr>
        </p:nvSpPr>
        <p:spPr>
          <a:xfrm>
            <a:off x="478369" y="1213308"/>
            <a:ext cx="11473384" cy="4159344"/>
          </a:xfrm>
        </p:spPr>
        <p:txBody>
          <a:bodyPr/>
          <a:lstStyle/>
          <a:p>
            <a:pPr lvl="0" defTabSz="914400">
              <a:lnSpc>
                <a:spcPct val="100000"/>
              </a:lnSpc>
              <a:spcBef>
                <a:spcPts val="0"/>
              </a:spcBef>
              <a:spcAft>
                <a:spcPts val="0"/>
              </a:spcAft>
              <a:defRPr/>
            </a:pPr>
            <a:r>
              <a:rPr lang="en-US" sz="1600" dirty="0"/>
              <a:t>[1] Chapter 27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[2] </a:t>
            </a:r>
            <a:r>
              <a:rPr lang="en-US" sz="1600" dirty="0">
                <a:hlinkClick r:id="rId2"/>
              </a:rPr>
              <a:t>https://banditalgs.com/2016/10/01/adversarial-bandits/</a:t>
            </a:r>
            <a:endParaRPr lang="en-US" sz="1600" dirty="0"/>
          </a:p>
          <a:p>
            <a:pPr lvl="0" defTabSz="914400">
              <a:lnSpc>
                <a:spcPct val="100000"/>
              </a:lnSpc>
              <a:spcBef>
                <a:spcPts val="0"/>
              </a:spcBef>
              <a:spcAft>
                <a:spcPts val="0"/>
              </a:spcAft>
              <a:defRPr/>
            </a:pPr>
            <a:r>
              <a:rPr lang="en-US" sz="1600" dirty="0"/>
              <a:t>[3] Chapter 30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[4] Kleinberg, R. D. (2005). Nearly tight bounds for the continuum-armed bandit problem. In </a:t>
            </a:r>
            <a:r>
              <a:rPr lang="en-US" sz="1600" i="1" dirty="0"/>
              <a:t>Advances in Neural Information Processing Systems</a:t>
            </a:r>
            <a:r>
              <a:rPr lang="en-US" sz="1600" dirty="0"/>
              <a:t> (pp. 697-704).</a:t>
            </a:r>
          </a:p>
          <a:p>
            <a:pPr lvl="0" defTabSz="914400">
              <a:lnSpc>
                <a:spcPct val="100000"/>
              </a:lnSpc>
              <a:spcBef>
                <a:spcPts val="0"/>
              </a:spcBef>
              <a:spcAft>
                <a:spcPts val="0"/>
              </a:spcAft>
              <a:defRPr/>
            </a:pPr>
            <a:r>
              <a:rPr lang="en-US" sz="1600" dirty="0"/>
              <a:t>[5] Chapter 32 in Lattimore, T., &amp; </a:t>
            </a:r>
            <a:r>
              <a:rPr lang="en-US" sz="1600" dirty="0" err="1"/>
              <a:t>Szepesvári</a:t>
            </a:r>
            <a:r>
              <a:rPr lang="en-US" sz="1600" dirty="0"/>
              <a:t>, C. (2020). Bandit algorithms. </a:t>
            </a:r>
            <a:r>
              <a:rPr lang="en-US" sz="1600" i="1" dirty="0"/>
              <a:t>Cambridge Press, 2020</a:t>
            </a:r>
            <a:endParaRPr lang="en-US" sz="1600" dirty="0"/>
          </a:p>
          <a:p>
            <a:pPr>
              <a:lnSpc>
                <a:spcPct val="100000"/>
              </a:lnSpc>
            </a:pPr>
            <a:r>
              <a:rPr lang="en-US" sz="1600" dirty="0"/>
              <a:t>[6] John C Gittins. Bandit processes and dynamic allocation indices. Journal of the Royal</a:t>
            </a:r>
          </a:p>
          <a:p>
            <a:pPr>
              <a:lnSpc>
                <a:spcPct val="100000"/>
              </a:lnSpc>
            </a:pPr>
            <a:r>
              <a:rPr lang="en-US" sz="1600" dirty="0"/>
              <a:t>Statistical Society. Series B (Methodological), pages 148{177, 1979.</a:t>
            </a:r>
          </a:p>
          <a:p>
            <a:pPr>
              <a:lnSpc>
                <a:spcPct val="100000"/>
              </a:lnSpc>
            </a:pPr>
            <a:r>
              <a:rPr lang="en-US" sz="1600" dirty="0"/>
              <a:t>[7] John Gittins, Kevin </a:t>
            </a:r>
            <a:r>
              <a:rPr lang="en-US" sz="1600" dirty="0" err="1"/>
              <a:t>Glazebrook</a:t>
            </a:r>
            <a:r>
              <a:rPr lang="en-US" sz="1600" dirty="0"/>
              <a:t>, and Richard Weber. Multi-armed bandit allocation indices.</a:t>
            </a:r>
          </a:p>
          <a:p>
            <a:pPr>
              <a:lnSpc>
                <a:spcPct val="100000"/>
              </a:lnSpc>
            </a:pPr>
            <a:r>
              <a:rPr lang="en-US" sz="1600" dirty="0"/>
              <a:t>John Wiley &amp; Sons, 2011.</a:t>
            </a:r>
          </a:p>
          <a:p>
            <a:pPr>
              <a:lnSpc>
                <a:spcPct val="100000"/>
              </a:lnSpc>
            </a:pPr>
            <a:r>
              <a:rPr lang="en-US" sz="1600" dirty="0"/>
              <a:t>[8] Emilie Kaufmann, Olivier </a:t>
            </a:r>
            <a:r>
              <a:rPr lang="en-US" sz="1600" dirty="0" err="1"/>
              <a:t>Cappe</a:t>
            </a:r>
            <a:r>
              <a:rPr lang="en-US" sz="1600" dirty="0"/>
              <a:t>, and </a:t>
            </a:r>
            <a:r>
              <a:rPr lang="en-US" sz="1600" dirty="0" err="1"/>
              <a:t>Aurelien</a:t>
            </a:r>
            <a:r>
              <a:rPr lang="en-US" sz="1600" dirty="0"/>
              <a:t> </a:t>
            </a:r>
            <a:r>
              <a:rPr lang="en-US" sz="1600" dirty="0" err="1"/>
              <a:t>Garivier</a:t>
            </a:r>
            <a:r>
              <a:rPr lang="en-US" sz="1600" dirty="0"/>
              <a:t>. On </a:t>
            </a:r>
            <a:r>
              <a:rPr lang="en-US" sz="1600" dirty="0" err="1"/>
              <a:t>bayesian</a:t>
            </a:r>
            <a:r>
              <a:rPr lang="en-US" sz="1600" dirty="0"/>
              <a:t> upper </a:t>
            </a:r>
            <a:r>
              <a:rPr lang="en-US" sz="1600" dirty="0" err="1"/>
              <a:t>condence</a:t>
            </a:r>
            <a:r>
              <a:rPr lang="en-US" sz="1600" dirty="0"/>
              <a:t> bounds for bandit problems. In </a:t>
            </a:r>
            <a:r>
              <a:rPr lang="en-US" sz="1600" dirty="0" err="1"/>
              <a:t>Articial</a:t>
            </a:r>
            <a:r>
              <a:rPr lang="en-US" sz="1600" dirty="0"/>
              <a:t> Intelligence and Statistics, pages 592-600, 2012.</a:t>
            </a:r>
          </a:p>
          <a:p>
            <a:pPr>
              <a:lnSpc>
                <a:spcPct val="100000"/>
              </a:lnSpc>
            </a:pPr>
            <a:r>
              <a:rPr lang="en-US" sz="1600" dirty="0"/>
              <a:t>[9] Chapter-7 in Lattimore, T., &amp; </a:t>
            </a:r>
            <a:r>
              <a:rPr lang="en-US" sz="1600" dirty="0" err="1"/>
              <a:t>Szepesvári</a:t>
            </a:r>
            <a:r>
              <a:rPr lang="en-US" sz="1600" dirty="0"/>
              <a:t>, C. (2020). Bandit algorithms. </a:t>
            </a:r>
            <a:r>
              <a:rPr lang="en-US" sz="1600" i="1" dirty="0"/>
              <a:t>Cambridge Press, 2020</a:t>
            </a:r>
          </a:p>
          <a:p>
            <a:endParaRPr lang="en-US" sz="1200" dirty="0"/>
          </a:p>
        </p:txBody>
      </p:sp>
    </p:spTree>
    <p:extLst>
      <p:ext uri="{BB962C8B-B14F-4D97-AF65-F5344CB8AC3E}">
        <p14:creationId xmlns:p14="http://schemas.microsoft.com/office/powerpoint/2010/main" val="183559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Multi-Armed Bandits</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532442290"/>
              </p:ext>
            </p:extLst>
          </p:nvPr>
        </p:nvGraphicFramePr>
        <p:xfrm>
          <a:off x="324544" y="899714"/>
          <a:ext cx="11132516" cy="5466438"/>
        </p:xfrm>
        <a:graphic>
          <a:graphicData uri="http://schemas.openxmlformats.org/drawingml/2006/table">
            <a:tbl>
              <a:tblPr firstRow="1" bandRow="1">
                <a:tableStyleId>{21E4AEA4-8DFA-4A89-87EB-49C32662AFE0}</a:tableStyleId>
              </a:tblPr>
              <a:tblGrid>
                <a:gridCol w="7341034">
                  <a:extLst>
                    <a:ext uri="{9D8B030D-6E8A-4147-A177-3AD203B41FA5}">
                      <a16:colId xmlns:a16="http://schemas.microsoft.com/office/drawing/2014/main" val="902680481"/>
                    </a:ext>
                  </a:extLst>
                </a:gridCol>
                <a:gridCol w="3791482">
                  <a:extLst>
                    <a:ext uri="{9D8B030D-6E8A-4147-A177-3AD203B41FA5}">
                      <a16:colId xmlns:a16="http://schemas.microsoft.com/office/drawing/2014/main" val="3349827548"/>
                    </a:ext>
                  </a:extLst>
                </a:gridCol>
              </a:tblGrid>
              <a:tr h="35769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3121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Shipra Agrawal, 2019, Advances in Multiarmed Bandits for Sequential Decision Making </a:t>
                      </a:r>
                      <a:r>
                        <a:rPr lang="en-US" sz="1400" dirty="0">
                          <a:hlinkClick r:id="rId3"/>
                        </a:rPr>
                        <a:t>https://www.youtube.com/watch?v=7F0jPUyb7m4&amp;pbjreload=10</a:t>
                      </a:r>
                      <a:endParaRPr lang="en-US" sz="1400" dirty="0"/>
                    </a:p>
                  </a:txBody>
                  <a:tcPr/>
                </a:tc>
                <a:tc>
                  <a:txBody>
                    <a:bodyPr/>
                    <a:lstStyle/>
                    <a:p>
                      <a:r>
                        <a:rPr lang="en-US" sz="1400" dirty="0"/>
                        <a:t>Good intuition about Bandit algorithms and explanation of the </a:t>
                      </a:r>
                    </a:p>
                  </a:txBody>
                  <a:tcPr/>
                </a:tc>
                <a:extLst>
                  <a:ext uri="{0D108BD9-81ED-4DB2-BD59-A6C34878D82A}">
                    <a16:rowId xmlns:a16="http://schemas.microsoft.com/office/drawing/2014/main" val="4273723304"/>
                  </a:ext>
                </a:extLst>
              </a:tr>
              <a:tr h="724328">
                <a:tc>
                  <a:txBody>
                    <a:bodyPr/>
                    <a:lstStyle/>
                    <a:p>
                      <a:r>
                        <a:rPr lang="en-US" sz="1400" dirty="0"/>
                        <a:t>David Silver, 2015, Lecture 9: Exploration and Exploitation</a:t>
                      </a:r>
                    </a:p>
                    <a:p>
                      <a:r>
                        <a:rPr lang="en-US" sz="1400" dirty="0">
                          <a:hlinkClick r:id="rId4"/>
                        </a:rPr>
                        <a:t>https://www.youtube.com/watch?v=sGuiWX07sKw&amp;pbjreload=10</a:t>
                      </a:r>
                      <a:r>
                        <a:rPr lang="en-US" sz="1400" dirty="0"/>
                        <a:t> </a:t>
                      </a:r>
                    </a:p>
                  </a:txBody>
                  <a:tcPr/>
                </a:tc>
                <a:tc>
                  <a:txBody>
                    <a:bodyPr/>
                    <a:lstStyle/>
                    <a:p>
                      <a:r>
                        <a:rPr lang="en-US" sz="1400" dirty="0"/>
                        <a:t>Great visual explanations, clear formulations of algorithms, and the connection between bandits and MDPs</a:t>
                      </a:r>
                    </a:p>
                  </a:txBody>
                  <a:tcPr/>
                </a:tc>
                <a:extLst>
                  <a:ext uri="{0D108BD9-81ED-4DB2-BD59-A6C34878D82A}">
                    <a16:rowId xmlns:a16="http://schemas.microsoft.com/office/drawing/2014/main" val="997775238"/>
                  </a:ext>
                </a:extLst>
              </a:tr>
              <a:tr h="724328">
                <a:tc>
                  <a:txBody>
                    <a:bodyPr/>
                    <a:lstStyle/>
                    <a:p>
                      <a:r>
                        <a:rPr lang="en-US" sz="1400" dirty="0"/>
                        <a:t>Tor Lattimore, 2018, Two lectures at Winter Schools for Quant. Sys. Biology</a:t>
                      </a:r>
                    </a:p>
                    <a:p>
                      <a:r>
                        <a:rPr lang="en-US" sz="1400" dirty="0"/>
                        <a:t>Part-1 (</a:t>
                      </a:r>
                      <a:r>
                        <a:rPr lang="en-US" sz="1400" dirty="0">
                          <a:hlinkClick r:id="rId5"/>
                        </a:rPr>
                        <a:t>https://www.youtube.com/watch?v=xN11-epRuSU&amp;pbjreload=10</a:t>
                      </a:r>
                      <a:r>
                        <a:rPr lang="en-US" sz="1400" dirty="0"/>
                        <a:t>  </a:t>
                      </a:r>
                    </a:p>
                    <a:p>
                      <a:r>
                        <a:rPr lang="en-US" sz="1400" dirty="0"/>
                        <a:t>Part-2 (</a:t>
                      </a:r>
                      <a:r>
                        <a:rPr lang="en-US" sz="1400" dirty="0">
                          <a:hlinkClick r:id="rId6"/>
                        </a:rPr>
                        <a:t>https://www.youtube.com/watch?v=NyyLr6F4bkI&amp;pbjreload=10</a:t>
                      </a:r>
                      <a:r>
                        <a:rPr lang="en-US" sz="1400" dirty="0"/>
                        <a:t> </a:t>
                      </a:r>
                    </a:p>
                  </a:txBody>
                  <a:tcPr/>
                </a:tc>
                <a:tc>
                  <a:txBody>
                    <a:bodyPr/>
                    <a:lstStyle/>
                    <a:p>
                      <a:r>
                        <a:rPr lang="en-US" sz="1400" dirty="0"/>
                        <a:t>Good intuitions about the derivations and the proofs </a:t>
                      </a:r>
                    </a:p>
                  </a:txBody>
                  <a:tcPr/>
                </a:tc>
                <a:extLst>
                  <a:ext uri="{0D108BD9-81ED-4DB2-BD59-A6C34878D82A}">
                    <a16:rowId xmlns:a16="http://schemas.microsoft.com/office/drawing/2014/main" val="851044709"/>
                  </a:ext>
                </a:extLst>
              </a:tr>
              <a:tr h="93559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Pascal Poupart, 2018, Lectures at Uni Waterloo, Canada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Lecture-1 (</a:t>
                      </a:r>
                      <a:r>
                        <a:rPr lang="en-US" sz="1400" dirty="0">
                          <a:hlinkClick r:id="rId7"/>
                        </a:rPr>
                        <a:t>https://www.youtube.com/watch?v=Qy-vum3GH-s&amp;pbjreload=10</a:t>
                      </a:r>
                      <a:r>
                        <a:rPr lang="en-US" sz="1400" dirty="0"/>
                        <a:t>) Lecture-2 (</a:t>
                      </a:r>
                      <a:r>
                        <a:rPr lang="en-US" sz="1400" dirty="0">
                          <a:hlinkClick r:id="rId8"/>
                        </a:rPr>
                        <a:t>https://www.youtube.com/watch?v=jlcbEZTgisQ&amp;pbjreload=10</a:t>
                      </a:r>
                      <a:r>
                        <a:rPr lang="en-US" sz="1400" dirty="0"/>
                        <a:t>)</a:t>
                      </a:r>
                    </a:p>
                    <a:p>
                      <a:endParaRPr lang="en-US" sz="1400" dirty="0"/>
                    </a:p>
                  </a:txBody>
                  <a:tcPr/>
                </a:tc>
                <a:tc>
                  <a:txBody>
                    <a:bodyPr/>
                    <a:lstStyle/>
                    <a:p>
                      <a:r>
                        <a:rPr lang="en-US" sz="1400" dirty="0"/>
                        <a:t>Higher level exposition and insightful Q&amp;A with the students</a:t>
                      </a:r>
                    </a:p>
                  </a:txBody>
                  <a:tcPr/>
                </a:tc>
                <a:extLst>
                  <a:ext uri="{0D108BD9-81ED-4DB2-BD59-A6C34878D82A}">
                    <a16:rowId xmlns:a16="http://schemas.microsoft.com/office/drawing/2014/main" val="3357267235"/>
                  </a:ext>
                </a:extLst>
              </a:tr>
              <a:tr h="105057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Set of Coursera videos </a:t>
                      </a:r>
                      <a:r>
                        <a:rPr lang="en-US" sz="1400" dirty="0">
                          <a:hlinkClick r:id="rId9"/>
                        </a:rPr>
                        <a:t>https://www.youtube.com/watch?v=rETmf4NnlPM&amp;list=PL__ycckD1ec_yNMjDl-Lq4-1ZqHcXqgm7&amp;index=128&amp;pbjreload=10</a:t>
                      </a:r>
                      <a:r>
                        <a:rPr lang="en-US" sz="1400" dirty="0"/>
                        <a:t> </a:t>
                      </a:r>
                    </a:p>
                    <a:p>
                      <a:endParaRPr lang="en-US" sz="14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Step-by-step explanations with fun discussions about various bandit topics (algorithms, optimality, metrics, connection with MDPs)</a:t>
                      </a:r>
                    </a:p>
                    <a:p>
                      <a:endParaRPr lang="en-US" sz="1400" dirty="0"/>
                    </a:p>
                  </a:txBody>
                  <a:tcPr/>
                </a:tc>
                <a:extLst>
                  <a:ext uri="{0D108BD9-81ED-4DB2-BD59-A6C34878D82A}">
                    <a16:rowId xmlns:a16="http://schemas.microsoft.com/office/drawing/2014/main" val="2214680325"/>
                  </a:ext>
                </a:extLst>
              </a:tr>
              <a:tr h="911372">
                <a:tc>
                  <a:txBody>
                    <a:bodyPr/>
                    <a:lstStyle/>
                    <a:p>
                      <a:r>
                        <a:rPr lang="en-US" sz="1400" dirty="0"/>
                        <a:t>Nando Freitas, 2013, Lecture at Uni British Columbia, Canada</a:t>
                      </a:r>
                    </a:p>
                    <a:p>
                      <a:r>
                        <a:rPr lang="en-US" sz="1400" dirty="0">
                          <a:hlinkClick r:id="rId10"/>
                        </a:rPr>
                        <a:t>https://www.youtube.com/watch?v=vz3D36VXefI&amp;list=PLE6Wd9FR--EdyJ5lbFl8UuGjecvVw66F6&amp;index=10</a:t>
                      </a:r>
                      <a:r>
                        <a:rPr lang="en-US" sz="14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Great graphics and explanations about the relation between Bandits and Bayesian Optimization</a:t>
                      </a:r>
                    </a:p>
                  </a:txBody>
                  <a:tcPr/>
                </a:tc>
                <a:extLst>
                  <a:ext uri="{0D108BD9-81ED-4DB2-BD59-A6C34878D82A}">
                    <a16:rowId xmlns:a16="http://schemas.microsoft.com/office/drawing/2014/main" val="2503466102"/>
                  </a:ext>
                </a:extLst>
              </a:tr>
            </a:tbl>
          </a:graphicData>
        </a:graphic>
      </p:graphicFrame>
    </p:spTree>
    <p:extLst>
      <p:ext uri="{BB962C8B-B14F-4D97-AF65-F5344CB8AC3E}">
        <p14:creationId xmlns:p14="http://schemas.microsoft.com/office/powerpoint/2010/main" val="125909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Reinforcement Learning</a:t>
            </a:r>
          </a:p>
        </p:txBody>
      </p:sp>
    </p:spTree>
    <p:extLst>
      <p:ext uri="{BB962C8B-B14F-4D97-AF65-F5344CB8AC3E}">
        <p14:creationId xmlns:p14="http://schemas.microsoft.com/office/powerpoint/2010/main" val="29990899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26</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Tree>
    <p:extLst>
      <p:ext uri="{BB962C8B-B14F-4D97-AF65-F5344CB8AC3E}">
        <p14:creationId xmlns:p14="http://schemas.microsoft.com/office/powerpoint/2010/main" val="417439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5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Tree>
    <p:extLst>
      <p:ext uri="{BB962C8B-B14F-4D97-AF65-F5344CB8AC3E}">
        <p14:creationId xmlns:p14="http://schemas.microsoft.com/office/powerpoint/2010/main" val="160235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Multi-Armed Bandits</a:t>
            </a:r>
          </a:p>
        </p:txBody>
      </p:sp>
      <p:sp>
        <p:nvSpPr>
          <p:cNvPr id="4" name="TextBox 3">
            <a:extLst>
              <a:ext uri="{FF2B5EF4-FFF2-40B4-BE49-F238E27FC236}">
                <a16:creationId xmlns:a16="http://schemas.microsoft.com/office/drawing/2014/main" id="{99CC26ED-9ED1-85FE-D10D-489D42B8BECA}"/>
              </a:ext>
            </a:extLst>
          </p:cNvPr>
          <p:cNvSpPr txBox="1"/>
          <p:nvPr/>
        </p:nvSpPr>
        <p:spPr bwMode="gray">
          <a:xfrm>
            <a:off x="1453585" y="1475071"/>
            <a:ext cx="9278478" cy="1200329"/>
          </a:xfrm>
          <a:prstGeom prst="rect">
            <a:avLst/>
          </a:prstGeom>
          <a:noFill/>
        </p:spPr>
        <p:txBody>
          <a:bodyPr wrap="square">
            <a:spAutoFit/>
          </a:bodyPr>
          <a:lstStyle/>
          <a:p>
            <a:r>
              <a:rPr lang="en-US" dirty="0"/>
              <a:t>"When solving a problem of interest, do not solve a more general problem as an intermediate step“</a:t>
            </a:r>
          </a:p>
          <a:p>
            <a:endParaRPr lang="en-US" dirty="0"/>
          </a:p>
          <a:p>
            <a:r>
              <a:rPr lang="en-US" dirty="0"/>
              <a:t>Vladimir </a:t>
            </a:r>
            <a:r>
              <a:rPr lang="en-US" dirty="0" err="1"/>
              <a:t>Vapnik</a:t>
            </a:r>
            <a:r>
              <a:rPr lang="en-US" dirty="0"/>
              <a:t> [1]</a:t>
            </a:r>
          </a:p>
        </p:txBody>
      </p:sp>
    </p:spTree>
    <p:extLst>
      <p:ext uri="{BB962C8B-B14F-4D97-AF65-F5344CB8AC3E}">
        <p14:creationId xmlns:p14="http://schemas.microsoft.com/office/powerpoint/2010/main" val="350383348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8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xmlns="">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5869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2"/>
                <a:r>
                  <a:rPr lang="en-US" dirty="0"/>
                  <a:t>i.e., the state is some form of compression of the history…</a:t>
                </a:r>
              </a:p>
              <a:p>
                <a:pPr lvl="1"/>
                <a:r>
                  <a:rPr lang="en-US" dirty="0"/>
                  <a:t>However, </a:t>
                </a:r>
              </a:p>
              <a:p>
                <a:pPr lvl="2"/>
                <a:r>
                  <a:rPr lang="en-US" dirty="0"/>
                  <a:t>Future is still inherently stochastic</a:t>
                </a:r>
              </a:p>
              <a:p>
                <a:pPr lvl="2"/>
                <a:r>
                  <a:rPr lang="en-US" dirty="0"/>
                  <a:t>There might still be a state-space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D6EC355-A328-5253-A810-5BCBF3CB32D8}"/>
              </a:ext>
            </a:extLst>
          </p:cNvPr>
          <p:cNvSpPr txBox="1"/>
          <p:nvPr/>
        </p:nvSpPr>
        <p:spPr bwMode="gray">
          <a:xfrm>
            <a:off x="8302885" y="2751892"/>
            <a:ext cx="2689770" cy="677108"/>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History does not make any difference</a:t>
            </a:r>
            <a:endParaRPr lang="en-US" sz="1600" i="1" dirty="0"/>
          </a:p>
        </p:txBody>
      </p:sp>
      <p:sp>
        <p:nvSpPr>
          <p:cNvPr id="5" name="Right Brace 4">
            <a:extLst>
              <a:ext uri="{FF2B5EF4-FFF2-40B4-BE49-F238E27FC236}">
                <a16:creationId xmlns:a16="http://schemas.microsoft.com/office/drawing/2014/main" id="{875172E9-B7FB-2501-9F90-71491DDFABD3}"/>
              </a:ext>
            </a:extLst>
          </p:cNvPr>
          <p:cNvSpPr/>
          <p:nvPr/>
        </p:nvSpPr>
        <p:spPr bwMode="gray">
          <a:xfrm rot="16200000">
            <a:off x="7212911" y="2791830"/>
            <a:ext cx="262283" cy="1735585"/>
          </a:xfrm>
          <a:prstGeom prst="rightBrace">
            <a:avLst>
              <a:gd name="adj1" fmla="val 8333"/>
              <a:gd name="adj2" fmla="val 56649"/>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89347426-DB68-D143-B21A-E99F5428119E}"/>
              </a:ext>
            </a:extLst>
          </p:cNvPr>
          <p:cNvCxnSpPr>
            <a:cxnSpLocks/>
            <a:stCxn id="5" idx="1"/>
            <a:endCxn id="4" idx="1"/>
          </p:cNvCxnSpPr>
          <p:nvPr/>
        </p:nvCxnSpPr>
        <p:spPr bwMode="gray">
          <a:xfrm rot="5400000" flipH="1" flipV="1">
            <a:off x="7662150" y="2887747"/>
            <a:ext cx="438035" cy="843433"/>
          </a:xfrm>
          <a:prstGeom prst="bentConnector4">
            <a:avLst>
              <a:gd name="adj1" fmla="val 51174"/>
              <a:gd name="adj2" fmla="val 5093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3C84-22EA-4F5B-BCD0-BF8A3D84E2C1}"/>
              </a:ext>
            </a:extLst>
          </p:cNvPr>
          <p:cNvSpPr>
            <a:spLocks noGrp="1"/>
          </p:cNvSpPr>
          <p:nvPr>
            <p:ph type="title"/>
          </p:nvPr>
        </p:nvSpPr>
        <p:spPr/>
        <p:txBody>
          <a:bodyPr/>
          <a:lstStyle/>
          <a:p>
            <a:r>
              <a:rPr lang="en-US" dirty="0"/>
              <a:t>Markov Chain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AA1A91-3F5C-469D-AF93-8E1BDF51A88C}"/>
                  </a:ext>
                </a:extLst>
              </p:cNvPr>
              <p:cNvSpPr/>
              <p:nvPr/>
            </p:nvSpPr>
            <p:spPr>
              <a:xfrm>
                <a:off x="6852229" y="1432573"/>
                <a:ext cx="3744871" cy="1200329"/>
              </a:xfrm>
              <a:prstGeom prst="rect">
                <a:avLst/>
              </a:prstGeom>
            </p:spPr>
            <p:txBody>
              <a:bodyPr wrap="none">
                <a:spAutoFit/>
              </a:bodyPr>
              <a:lstStyle/>
              <a:p>
                <a:r>
                  <a:rPr lang="en-US" b="1" dirty="0"/>
                  <a:t>Transition matrix</a:t>
                </a:r>
              </a:p>
              <a:p>
                <a:endParaRPr lang="en-US" dirty="0"/>
              </a:p>
              <a:p>
                <a:r>
                  <a:rPr lang="en-US" dirty="0"/>
                  <a:t>Transition model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𝑇</m:t>
                        </m:r>
                        <m:r>
                          <a:rPr lang="en-US"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endParaRPr lang="en-US" dirty="0"/>
              </a:p>
            </p:txBody>
          </p:sp>
        </mc:Choice>
        <mc:Fallback xmlns="">
          <p:sp>
            <p:nvSpPr>
              <p:cNvPr id="3" name="Rectangle 2">
                <a:extLst>
                  <a:ext uri="{FF2B5EF4-FFF2-40B4-BE49-F238E27FC236}">
                    <a16:creationId xmlns:a16="http://schemas.microsoft.com/office/drawing/2014/main" id="{66AA1A91-3F5C-469D-AF93-8E1BDF51A88C}"/>
                  </a:ext>
                </a:extLst>
              </p:cNvPr>
              <p:cNvSpPr>
                <a:spLocks noRot="1" noChangeAspect="1" noMove="1" noResize="1" noEditPoints="1" noAdjustHandles="1" noChangeArrowheads="1" noChangeShapeType="1" noTextEdit="1"/>
              </p:cNvSpPr>
              <p:nvPr/>
            </p:nvSpPr>
            <p:spPr>
              <a:xfrm>
                <a:off x="6852229" y="1432573"/>
                <a:ext cx="3744871" cy="1200329"/>
              </a:xfrm>
              <a:prstGeom prst="rect">
                <a:avLst/>
              </a:prstGeom>
              <a:blipFill>
                <a:blip r:embed="rId2"/>
                <a:stretch>
                  <a:fillRect l="-1303"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2E4A7AB-09B3-4B39-A085-D3D97DA86963}"/>
                  </a:ext>
                </a:extLst>
              </p:cNvPr>
              <p:cNvSpPr/>
              <p:nvPr/>
            </p:nvSpPr>
            <p:spPr>
              <a:xfrm>
                <a:off x="1673271" y="217985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26" name="Oval 25">
                <a:extLst>
                  <a:ext uri="{FF2B5EF4-FFF2-40B4-BE49-F238E27FC236}">
                    <a16:creationId xmlns:a16="http://schemas.microsoft.com/office/drawing/2014/main" id="{72E4A7AB-09B3-4B39-A085-D3D97DA86963}"/>
                  </a:ext>
                </a:extLst>
              </p:cNvPr>
              <p:cNvSpPr>
                <a:spLocks noRot="1" noChangeAspect="1" noMove="1" noResize="1" noEditPoints="1" noAdjustHandles="1" noChangeArrowheads="1" noChangeShapeType="1" noTextEdit="1"/>
              </p:cNvSpPr>
              <p:nvPr/>
            </p:nvSpPr>
            <p:spPr>
              <a:xfrm>
                <a:off x="1673271" y="2179858"/>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217DF17-2ADB-4182-9E8B-4630BF7F5E95}"/>
                  </a:ext>
                </a:extLst>
              </p:cNvPr>
              <p:cNvSpPr/>
              <p:nvPr/>
            </p:nvSpPr>
            <p:spPr>
              <a:xfrm>
                <a:off x="1673269" y="394894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27" name="Oval 26">
                <a:extLst>
                  <a:ext uri="{FF2B5EF4-FFF2-40B4-BE49-F238E27FC236}">
                    <a16:creationId xmlns:a16="http://schemas.microsoft.com/office/drawing/2014/main" id="{A217DF17-2ADB-4182-9E8B-4630BF7F5E95}"/>
                  </a:ext>
                </a:extLst>
              </p:cNvPr>
              <p:cNvSpPr>
                <a:spLocks noRot="1" noChangeAspect="1" noMove="1" noResize="1" noEditPoints="1" noAdjustHandles="1" noChangeArrowheads="1" noChangeShapeType="1" noTextEdit="1"/>
              </p:cNvSpPr>
              <p:nvPr/>
            </p:nvSpPr>
            <p:spPr>
              <a:xfrm>
                <a:off x="1673269" y="3948943"/>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F55EC36C-E1E9-4EFE-A967-6B9A2A0C4646}"/>
                  </a:ext>
                </a:extLst>
              </p:cNvPr>
              <p:cNvSpPr/>
              <p:nvPr/>
            </p:nvSpPr>
            <p:spPr>
              <a:xfrm>
                <a:off x="4138709" y="2179857"/>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28" name="Oval 27">
                <a:extLst>
                  <a:ext uri="{FF2B5EF4-FFF2-40B4-BE49-F238E27FC236}">
                    <a16:creationId xmlns:a16="http://schemas.microsoft.com/office/drawing/2014/main" id="{F55EC36C-E1E9-4EFE-A967-6B9A2A0C4646}"/>
                  </a:ext>
                </a:extLst>
              </p:cNvPr>
              <p:cNvSpPr>
                <a:spLocks noRot="1" noChangeAspect="1" noMove="1" noResize="1" noEditPoints="1" noAdjustHandles="1" noChangeArrowheads="1" noChangeShapeType="1" noTextEdit="1"/>
              </p:cNvSpPr>
              <p:nvPr/>
            </p:nvSpPr>
            <p:spPr>
              <a:xfrm>
                <a:off x="4138709" y="2179857"/>
                <a:ext cx="1533833" cy="73004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2CE100-73DC-48B3-907F-B084D4FB3E10}"/>
                  </a:ext>
                </a:extLst>
              </p:cNvPr>
              <p:cNvSpPr/>
              <p:nvPr/>
            </p:nvSpPr>
            <p:spPr>
              <a:xfrm>
                <a:off x="4138710" y="3948941"/>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29" name="Oval 28">
                <a:extLst>
                  <a:ext uri="{FF2B5EF4-FFF2-40B4-BE49-F238E27FC236}">
                    <a16:creationId xmlns:a16="http://schemas.microsoft.com/office/drawing/2014/main" id="{022CE100-73DC-48B3-907F-B084D4FB3E10}"/>
                  </a:ext>
                </a:extLst>
              </p:cNvPr>
              <p:cNvSpPr>
                <a:spLocks noRot="1" noChangeAspect="1" noMove="1" noResize="1" noEditPoints="1" noAdjustHandles="1" noChangeArrowheads="1" noChangeShapeType="1" noTextEdit="1"/>
              </p:cNvSpPr>
              <p:nvPr/>
            </p:nvSpPr>
            <p:spPr>
              <a:xfrm>
                <a:off x="4138710" y="3948941"/>
                <a:ext cx="1533833" cy="730045"/>
              </a:xfrm>
              <a:prstGeom prst="ellipse">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1DDBE586-C5B1-430E-B0EC-E30CCB015AC2}"/>
              </a:ext>
            </a:extLst>
          </p:cNvPr>
          <p:cNvCxnSpPr>
            <a:stCxn id="26" idx="6"/>
            <a:endCxn id="28" idx="2"/>
          </p:cNvCxnSpPr>
          <p:nvPr/>
        </p:nvCxnSpPr>
        <p:spPr>
          <a:xfrm flipV="1">
            <a:off x="3207104" y="2544880"/>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96FC7C-AA08-4E38-A115-83C596443D91}"/>
              </a:ext>
            </a:extLst>
          </p:cNvPr>
          <p:cNvCxnSpPr>
            <a:cxnSpLocks/>
            <a:stCxn id="28" idx="4"/>
            <a:endCxn id="29" idx="0"/>
          </p:cNvCxnSpPr>
          <p:nvPr/>
        </p:nvCxnSpPr>
        <p:spPr>
          <a:xfrm rot="16200000" flipH="1">
            <a:off x="4386107" y="3429420"/>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5206A9C-AB2D-4D53-855C-F38EE8DCBB04}"/>
              </a:ext>
            </a:extLst>
          </p:cNvPr>
          <p:cNvCxnSpPr>
            <a:cxnSpLocks/>
            <a:stCxn id="26" idx="2"/>
            <a:endCxn id="26" idx="0"/>
          </p:cNvCxnSpPr>
          <p:nvPr/>
        </p:nvCxnSpPr>
        <p:spPr>
          <a:xfrm rot="10800000" flipH="1">
            <a:off x="1673270" y="2179859"/>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98D15A7-582B-469E-B56A-7493738F13BF}"/>
              </a:ext>
            </a:extLst>
          </p:cNvPr>
          <p:cNvCxnSpPr>
            <a:cxnSpLocks/>
            <a:stCxn id="28" idx="6"/>
            <a:endCxn id="28" idx="0"/>
          </p:cNvCxnSpPr>
          <p:nvPr/>
        </p:nvCxnSpPr>
        <p:spPr>
          <a:xfrm flipH="1" flipV="1">
            <a:off x="4905626" y="2179857"/>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D30C80-0BD2-4A98-A431-D959C3E5D3FE}"/>
              </a:ext>
            </a:extLst>
          </p:cNvPr>
          <p:cNvCxnSpPr>
            <a:cxnSpLocks/>
            <a:stCxn id="27" idx="7"/>
            <a:endCxn id="28" idx="3"/>
          </p:cNvCxnSpPr>
          <p:nvPr/>
        </p:nvCxnSpPr>
        <p:spPr>
          <a:xfrm flipV="1">
            <a:off x="2982477" y="2802989"/>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6E6DE9-A81D-4686-BA2E-CDCD23AF8175}"/>
              </a:ext>
            </a:extLst>
          </p:cNvPr>
          <p:cNvCxnSpPr>
            <a:cxnSpLocks/>
            <a:stCxn id="27" idx="0"/>
            <a:endCxn id="26" idx="4"/>
          </p:cNvCxnSpPr>
          <p:nvPr/>
        </p:nvCxnSpPr>
        <p:spPr>
          <a:xfrm flipV="1">
            <a:off x="2440186" y="2909903"/>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8D50590-8AFA-43A1-B825-AA8211A23024}"/>
                  </a:ext>
                </a:extLst>
              </p:cNvPr>
              <p:cNvSpPr txBox="1"/>
              <p:nvPr/>
            </p:nvSpPr>
            <p:spPr>
              <a:xfrm>
                <a:off x="3452909" y="210210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38" name="TextBox 37">
                <a:extLst>
                  <a:ext uri="{FF2B5EF4-FFF2-40B4-BE49-F238E27FC236}">
                    <a16:creationId xmlns:a16="http://schemas.microsoft.com/office/drawing/2014/main" id="{C8D50590-8AFA-43A1-B825-AA8211A23024}"/>
                  </a:ext>
                </a:extLst>
              </p:cNvPr>
              <p:cNvSpPr txBox="1">
                <a:spLocks noRot="1" noChangeAspect="1" noMove="1" noResize="1" noEditPoints="1" noAdjustHandles="1" noChangeArrowheads="1" noChangeShapeType="1" noTextEdit="1"/>
              </p:cNvSpPr>
              <p:nvPr/>
            </p:nvSpPr>
            <p:spPr>
              <a:xfrm>
                <a:off x="3452909" y="2102104"/>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7DA18-2970-4CF9-88FC-EC849CA8A2D9}"/>
                  </a:ext>
                </a:extLst>
              </p:cNvPr>
              <p:cNvSpPr txBox="1"/>
              <p:nvPr/>
            </p:nvSpPr>
            <p:spPr>
              <a:xfrm>
                <a:off x="436333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39" name="TextBox 38">
                <a:extLst>
                  <a:ext uri="{FF2B5EF4-FFF2-40B4-BE49-F238E27FC236}">
                    <a16:creationId xmlns:a16="http://schemas.microsoft.com/office/drawing/2014/main" id="{9847DA18-2970-4CF9-88FC-EC849CA8A2D9}"/>
                  </a:ext>
                </a:extLst>
              </p:cNvPr>
              <p:cNvSpPr txBox="1">
                <a:spLocks noRot="1" noChangeAspect="1" noMove="1" noResize="1" noEditPoints="1" noAdjustHandles="1" noChangeArrowheads="1" noChangeShapeType="1" noTextEdit="1"/>
              </p:cNvSpPr>
              <p:nvPr/>
            </p:nvSpPr>
            <p:spPr>
              <a:xfrm>
                <a:off x="4363334" y="3144243"/>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ADEF1A-C7F1-4034-93B7-789077B251B7}"/>
                  </a:ext>
                </a:extLst>
              </p:cNvPr>
              <p:cNvSpPr txBox="1"/>
              <p:nvPr/>
            </p:nvSpPr>
            <p:spPr>
              <a:xfrm>
                <a:off x="5190758" y="16301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41" name="TextBox 40">
                <a:extLst>
                  <a:ext uri="{FF2B5EF4-FFF2-40B4-BE49-F238E27FC236}">
                    <a16:creationId xmlns:a16="http://schemas.microsoft.com/office/drawing/2014/main" id="{AFADEF1A-C7F1-4034-93B7-789077B251B7}"/>
                  </a:ext>
                </a:extLst>
              </p:cNvPr>
              <p:cNvSpPr txBox="1">
                <a:spLocks noRot="1" noChangeAspect="1" noMove="1" noResize="1" noEditPoints="1" noAdjustHandles="1" noChangeArrowheads="1" noChangeShapeType="1" noTextEdit="1"/>
              </p:cNvSpPr>
              <p:nvPr/>
            </p:nvSpPr>
            <p:spPr>
              <a:xfrm>
                <a:off x="5190758" y="1630169"/>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77277-058F-4954-8370-22A374B1EC4B}"/>
                  </a:ext>
                </a:extLst>
              </p:cNvPr>
              <p:cNvSpPr txBox="1"/>
              <p:nvPr/>
            </p:nvSpPr>
            <p:spPr>
              <a:xfrm>
                <a:off x="1673269" y="162586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43" name="TextBox 42">
                <a:extLst>
                  <a:ext uri="{FF2B5EF4-FFF2-40B4-BE49-F238E27FC236}">
                    <a16:creationId xmlns:a16="http://schemas.microsoft.com/office/drawing/2014/main" id="{54D77277-058F-4954-8370-22A374B1EC4B}"/>
                  </a:ext>
                </a:extLst>
              </p:cNvPr>
              <p:cNvSpPr txBox="1">
                <a:spLocks noRot="1" noChangeAspect="1" noMove="1" noResize="1" noEditPoints="1" noAdjustHandles="1" noChangeArrowheads="1" noChangeShapeType="1" noTextEdit="1"/>
              </p:cNvSpPr>
              <p:nvPr/>
            </p:nvSpPr>
            <p:spPr>
              <a:xfrm>
                <a:off x="1673269" y="1625860"/>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3060F6-0983-477A-BFDC-F2E69F11D487}"/>
                  </a:ext>
                </a:extLst>
              </p:cNvPr>
              <p:cNvSpPr txBox="1"/>
              <p:nvPr/>
            </p:nvSpPr>
            <p:spPr>
              <a:xfrm>
                <a:off x="1333965" y="313365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283060F6-0983-477A-BFDC-F2E69F11D487}"/>
                  </a:ext>
                </a:extLst>
              </p:cNvPr>
              <p:cNvSpPr txBox="1">
                <a:spLocks noRot="1" noChangeAspect="1" noMove="1" noResize="1" noEditPoints="1" noAdjustHandles="1" noChangeArrowheads="1" noChangeShapeType="1" noTextEdit="1"/>
              </p:cNvSpPr>
              <p:nvPr/>
            </p:nvSpPr>
            <p:spPr>
              <a:xfrm>
                <a:off x="1333965" y="3133653"/>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AC1E294-48A2-45DE-ABBE-5BC7B9C18C51}"/>
                  </a:ext>
                </a:extLst>
              </p:cNvPr>
              <p:cNvSpPr txBox="1"/>
              <p:nvPr/>
            </p:nvSpPr>
            <p:spPr>
              <a:xfrm>
                <a:off x="3349504" y="394247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45" name="TextBox 44">
                <a:extLst>
                  <a:ext uri="{FF2B5EF4-FFF2-40B4-BE49-F238E27FC236}">
                    <a16:creationId xmlns:a16="http://schemas.microsoft.com/office/drawing/2014/main" id="{BAC1E294-48A2-45DE-ABBE-5BC7B9C18C51}"/>
                  </a:ext>
                </a:extLst>
              </p:cNvPr>
              <p:cNvSpPr txBox="1">
                <a:spLocks noRot="1" noChangeAspect="1" noMove="1" noResize="1" noEditPoints="1" noAdjustHandles="1" noChangeArrowheads="1" noChangeShapeType="1" noTextEdit="1"/>
              </p:cNvSpPr>
              <p:nvPr/>
            </p:nvSpPr>
            <p:spPr>
              <a:xfrm>
                <a:off x="3349504" y="3942478"/>
                <a:ext cx="604684" cy="369332"/>
              </a:xfrm>
              <a:prstGeom prst="rect">
                <a:avLst/>
              </a:prstGeom>
              <a:blipFill>
                <a:blip r:embed="rId12"/>
                <a:stretch>
                  <a:fillRect/>
                </a:stretch>
              </a:blipFill>
            </p:spPr>
            <p:txBody>
              <a:bodyPr/>
              <a:lstStyle/>
              <a:p>
                <a:r>
                  <a:rPr lang="en-US">
                    <a:noFill/>
                  </a:rPr>
                  <a:t> </a:t>
                </a:r>
              </a:p>
            </p:txBody>
          </p:sp>
        </mc:Fallback>
      </mc:AlternateContent>
      <p:cxnSp>
        <p:nvCxnSpPr>
          <p:cNvPr id="46" name="Connector: Elbow 45">
            <a:extLst>
              <a:ext uri="{FF2B5EF4-FFF2-40B4-BE49-F238E27FC236}">
                <a16:creationId xmlns:a16="http://schemas.microsoft.com/office/drawing/2014/main" id="{6BCFD15D-E8C8-4E3E-9BD7-77F064296F9B}"/>
              </a:ext>
            </a:extLst>
          </p:cNvPr>
          <p:cNvCxnSpPr>
            <a:cxnSpLocks/>
            <a:stCxn id="26" idx="3"/>
            <a:endCxn id="27" idx="1"/>
          </p:cNvCxnSpPr>
          <p:nvPr/>
        </p:nvCxnSpPr>
        <p:spPr>
          <a:xfrm rot="5400000">
            <a:off x="1271462" y="3429422"/>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1C54735-0790-435C-AB8C-C9CF1A19CE5F}"/>
                  </a:ext>
                </a:extLst>
              </p:cNvPr>
              <p:cNvSpPr txBox="1"/>
              <p:nvPr/>
            </p:nvSpPr>
            <p:spPr>
              <a:xfrm>
                <a:off x="240927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B1C54735-0790-435C-AB8C-C9CF1A19CE5F}"/>
                  </a:ext>
                </a:extLst>
              </p:cNvPr>
              <p:cNvSpPr txBox="1">
                <a:spLocks noRot="1" noChangeAspect="1" noMove="1" noResize="1" noEditPoints="1" noAdjustHandles="1" noChangeArrowheads="1" noChangeShapeType="1" noTextEdit="1"/>
              </p:cNvSpPr>
              <p:nvPr/>
            </p:nvSpPr>
            <p:spPr>
              <a:xfrm>
                <a:off x="2409274" y="3144243"/>
                <a:ext cx="604684" cy="369332"/>
              </a:xfrm>
              <a:prstGeom prst="rect">
                <a:avLst/>
              </a:prstGeom>
              <a:blipFill>
                <a:blip r:embed="rId13"/>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0CBB1FEB-0ECA-4D2A-931C-7CE634E741FC}"/>
              </a:ext>
            </a:extLst>
          </p:cNvPr>
          <p:cNvCxnSpPr>
            <a:cxnSpLocks/>
            <a:stCxn id="27" idx="6"/>
            <a:endCxn id="29" idx="2"/>
          </p:cNvCxnSpPr>
          <p:nvPr/>
        </p:nvCxnSpPr>
        <p:spPr>
          <a:xfrm flipV="1">
            <a:off x="3207102" y="4313964"/>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F8F1BB-D653-44A4-8090-680772845535}"/>
                  </a:ext>
                </a:extLst>
              </p:cNvPr>
              <p:cNvSpPr txBox="1"/>
              <p:nvPr/>
            </p:nvSpPr>
            <p:spPr>
              <a:xfrm>
                <a:off x="3253905"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58" name="TextBox 57">
                <a:extLst>
                  <a:ext uri="{FF2B5EF4-FFF2-40B4-BE49-F238E27FC236}">
                    <a16:creationId xmlns:a16="http://schemas.microsoft.com/office/drawing/2014/main" id="{79F8F1BB-D653-44A4-8090-680772845535}"/>
                  </a:ext>
                </a:extLst>
              </p:cNvPr>
              <p:cNvSpPr txBox="1">
                <a:spLocks noRot="1" noChangeAspect="1" noMove="1" noResize="1" noEditPoints="1" noAdjustHandles="1" noChangeArrowheads="1" noChangeShapeType="1" noTextEdit="1"/>
              </p:cNvSpPr>
              <p:nvPr/>
            </p:nvSpPr>
            <p:spPr>
              <a:xfrm>
                <a:off x="3253905" y="3144243"/>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i="1" baseline="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83878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Choice>
        <mc:Fallback xmlns="">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extLst>
                  <p:ext uri="{D42A27DB-BD31-4B8C-83A1-F6EECF244321}">
                    <p14:modId xmlns:p14="http://schemas.microsoft.com/office/powerpoint/2010/main" val="2628206060"/>
                  </p:ext>
                </p:extLst>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15"/>
                          <a:stretch>
                            <a:fillRect l="-101754" t="-1639" r="-303509" b="-421311"/>
                          </a:stretch>
                        </a:blipFill>
                      </a:tcPr>
                    </a:tc>
                    <a:tc>
                      <a:txBody>
                        <a:bodyPr/>
                        <a:lstStyle/>
                        <a:p>
                          <a:endParaRPr lang="en-US"/>
                        </a:p>
                      </a:txBody>
                      <a:tcPr>
                        <a:blipFill>
                          <a:blip r:embed="rId15"/>
                          <a:stretch>
                            <a:fillRect l="-200000" t="-1639" r="-200870" b="-421311"/>
                          </a:stretch>
                        </a:blipFill>
                      </a:tcPr>
                    </a:tc>
                    <a:tc>
                      <a:txBody>
                        <a:bodyPr/>
                        <a:lstStyle/>
                        <a:p>
                          <a:endParaRPr lang="en-US"/>
                        </a:p>
                      </a:txBody>
                      <a:tcPr>
                        <a:blipFill>
                          <a:blip r:embed="rId15"/>
                          <a:stretch>
                            <a:fillRect l="-302632" t="-1639" r="-102632" b="-421311"/>
                          </a:stretch>
                        </a:blipFill>
                      </a:tcPr>
                    </a:tc>
                    <a:tc>
                      <a:txBody>
                        <a:bodyPr/>
                        <a:lstStyle/>
                        <a:p>
                          <a:endParaRPr lang="en-US"/>
                        </a:p>
                      </a:txBody>
                      <a:tcPr>
                        <a:blipFill>
                          <a:blip r:embed="rId15"/>
                          <a:stretch>
                            <a:fillRect l="-399130" t="-1639" r="-1739" b="-421311"/>
                          </a:stretch>
                        </a:blipFill>
                      </a:tcPr>
                    </a:tc>
                    <a:extLst>
                      <a:ext uri="{0D108BD9-81ED-4DB2-BD59-A6C34878D82A}">
                        <a16:rowId xmlns:a16="http://schemas.microsoft.com/office/drawing/2014/main" val="1083878560"/>
                      </a:ext>
                    </a:extLst>
                  </a:tr>
                  <a:tr h="370840">
                    <a:tc>
                      <a:txBody>
                        <a:bodyPr/>
                        <a:lstStyle/>
                        <a:p>
                          <a:endParaRPr lang="en-US"/>
                        </a:p>
                      </a:txBody>
                      <a:tcPr>
                        <a:blipFill>
                          <a:blip r:embed="rId15"/>
                          <a:stretch>
                            <a:fillRect l="-870" t="-101639" r="-400000" b="-321311"/>
                          </a:stretch>
                        </a:blipFill>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endParaRPr lang="en-US"/>
                        </a:p>
                      </a:txBody>
                      <a:tcPr>
                        <a:blipFill>
                          <a:blip r:embed="rId15"/>
                          <a:stretch>
                            <a:fillRect l="-870" t="-201639" r="-400000" b="-221311"/>
                          </a:stretch>
                        </a:blipFill>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endParaRPr lang="en-US"/>
                        </a:p>
                      </a:txBody>
                      <a:tcPr>
                        <a:blipFill>
                          <a:blip r:embed="rId15"/>
                          <a:stretch>
                            <a:fillRect l="-870" t="-301639" r="-400000" b="-1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endParaRPr lang="en-US"/>
                        </a:p>
                      </a:txBody>
                      <a:tcPr>
                        <a:blipFill>
                          <a:blip r:embed="rId15"/>
                          <a:stretch>
                            <a:fillRect l="-870" t="-401639" r="-400000" b="-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Fallback>
      </mc:AlternateContent>
      <p:sp>
        <p:nvSpPr>
          <p:cNvPr id="21" name="Rectangle 20">
            <a:extLst>
              <a:ext uri="{FF2B5EF4-FFF2-40B4-BE49-F238E27FC236}">
                <a16:creationId xmlns:a16="http://schemas.microsoft.com/office/drawing/2014/main" id="{7EDE29D5-7CCA-4A25-9CC0-E243931C0364}"/>
              </a:ext>
            </a:extLst>
          </p:cNvPr>
          <p:cNvSpPr/>
          <p:nvPr/>
        </p:nvSpPr>
        <p:spPr>
          <a:xfrm>
            <a:off x="1333965" y="5350849"/>
            <a:ext cx="6096000" cy="646331"/>
          </a:xfrm>
          <a:prstGeom prst="rect">
            <a:avLst/>
          </a:prstGeom>
        </p:spPr>
        <p:txBody>
          <a:bodyPr>
            <a:spAutoFit/>
          </a:bodyPr>
          <a:lstStyle/>
          <a:p>
            <a:r>
              <a:rPr lang="pt-BR" dirty="0"/>
              <a:t>Problems of learning and planning</a:t>
            </a:r>
          </a:p>
          <a:p>
            <a:r>
              <a:rPr lang="pt-BR" dirty="0"/>
              <a:t>Problems of prediction and control</a:t>
            </a:r>
          </a:p>
        </p:txBody>
      </p:sp>
      <p:sp>
        <p:nvSpPr>
          <p:cNvPr id="34" name="Rectangle 33">
            <a:extLst>
              <a:ext uri="{FF2B5EF4-FFF2-40B4-BE49-F238E27FC236}">
                <a16:creationId xmlns:a16="http://schemas.microsoft.com/office/drawing/2014/main" id="{2AAC96D1-4B1E-4425-945C-B23620559C77}"/>
              </a:ext>
            </a:extLst>
          </p:cNvPr>
          <p:cNvSpPr/>
          <p:nvPr/>
        </p:nvSpPr>
        <p:spPr bwMode="gray">
          <a:xfrm>
            <a:off x="5960655" y="4117846"/>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35" name="Straight Arrow Connector 34">
            <a:extLst>
              <a:ext uri="{FF2B5EF4-FFF2-40B4-BE49-F238E27FC236}">
                <a16:creationId xmlns:a16="http://schemas.microsoft.com/office/drawing/2014/main" id="{02190D7E-2975-4983-813E-4C981D2E8A1E}"/>
              </a:ext>
            </a:extLst>
          </p:cNvPr>
          <p:cNvCxnSpPr>
            <a:cxnSpLocks/>
            <a:endCxn id="34" idx="1"/>
          </p:cNvCxnSpPr>
          <p:nvPr/>
        </p:nvCxnSpPr>
        <p:spPr>
          <a:xfrm>
            <a:off x="5656569" y="4309754"/>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D0D2B0-BCC3-48DF-8A65-1032911F5EA5}"/>
                  </a:ext>
                </a:extLst>
              </p:cNvPr>
              <p:cNvSpPr txBox="1"/>
              <p:nvPr/>
            </p:nvSpPr>
            <p:spPr>
              <a:xfrm>
                <a:off x="5494997" y="39088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2BD0D2B0-BCC3-48DF-8A65-1032911F5EA5}"/>
                  </a:ext>
                </a:extLst>
              </p:cNvPr>
              <p:cNvSpPr txBox="1">
                <a:spLocks noRot="1" noChangeAspect="1" noMove="1" noResize="1" noEditPoints="1" noAdjustHandles="1" noChangeArrowheads="1" noChangeShapeType="1" noTextEdit="1"/>
              </p:cNvSpPr>
              <p:nvPr/>
            </p:nvSpPr>
            <p:spPr>
              <a:xfrm>
                <a:off x="5494997" y="3908889"/>
                <a:ext cx="604684" cy="369332"/>
              </a:xfrm>
              <a:prstGeom prst="rect">
                <a:avLst/>
              </a:prstGeom>
              <a:blipFill>
                <a:blip r:embed="rId16"/>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53B61A5-CFE3-4195-940B-06A0BE34874C}"/>
              </a:ext>
            </a:extLst>
          </p:cNvPr>
          <p:cNvSpPr txBox="1"/>
          <p:nvPr/>
        </p:nvSpPr>
        <p:spPr bwMode="gray">
          <a:xfrm>
            <a:off x="331631" y="821160"/>
            <a:ext cx="4573994" cy="369332"/>
          </a:xfrm>
          <a:prstGeom prst="rect">
            <a:avLst/>
          </a:prstGeom>
          <a:noFill/>
        </p:spPr>
        <p:txBody>
          <a:bodyPr wrap="square">
            <a:spAutoFit/>
          </a:bodyPr>
          <a:lstStyle/>
          <a:p>
            <a:pPr marL="0" indent="0">
              <a:buNone/>
            </a:pPr>
            <a:r>
              <a:rPr lang="pt-BR" b="1" dirty="0"/>
              <a:t>MDP = </a:t>
            </a:r>
            <a:r>
              <a:rPr lang="pt-BR" b="1" dirty="0" err="1"/>
              <a:t>Markov</a:t>
            </a:r>
            <a:r>
              <a:rPr lang="pt-BR" b="1" dirty="0"/>
              <a:t> Chain + Actions</a:t>
            </a:r>
          </a:p>
        </p:txBody>
      </p:sp>
    </p:spTree>
    <p:extLst>
      <p:ext uri="{BB962C8B-B14F-4D97-AF65-F5344CB8AC3E}">
        <p14:creationId xmlns:p14="http://schemas.microsoft.com/office/powerpoint/2010/main" val="4076133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xmlns="">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Tree>
    <p:extLst>
      <p:ext uri="{BB962C8B-B14F-4D97-AF65-F5344CB8AC3E}">
        <p14:creationId xmlns:p14="http://schemas.microsoft.com/office/powerpoint/2010/main" val="407173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1655838"/>
              </a:xfrm>
            </p:spPr>
            <p:txBody>
              <a:bodyPr/>
              <a:lstStyle/>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𝑠</m:t>
                        </m:r>
                      </m:e>
                    </m:d>
                    <m:r>
                      <a:rPr lang="en-US">
                        <a:latin typeface="Cambria Math" panose="02040503050406030204" pitchFamily="18" charset="0"/>
                      </a:rPr>
                      <m:t>=</m:t>
                    </m:r>
                    <m:r>
                      <m:rPr>
                        <m:sty m:val="p"/>
                      </m:rPr>
                      <a:rPr lang="en-US">
                        <a:latin typeface="Cambria Math" panose="02040503050406030204" pitchFamily="18" charset="0"/>
                      </a:rPr>
                      <m:t>how</m:t>
                    </m:r>
                    <m:r>
                      <a:rPr lang="en-US">
                        <a:latin typeface="Cambria Math" panose="02040503050406030204" pitchFamily="18" charset="0"/>
                      </a:rPr>
                      <m:t> </m:t>
                    </m:r>
                    <m:r>
                      <m:rPr>
                        <m:sty m:val="p"/>
                      </m:rPr>
                      <a:rPr lang="en-US">
                        <a:latin typeface="Cambria Math" panose="02040503050406030204" pitchFamily="18" charset="0"/>
                      </a:rPr>
                      <m:t>good</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m:t>
                    </m:r>
                    <m:r>
                      <m:rPr>
                        <m:sty m:val="p"/>
                      </m:rPr>
                      <a:rPr lang="en-US">
                        <a:latin typeface="Cambria Math" panose="02040503050406030204" pitchFamily="18" charset="0"/>
                      </a:rPr>
                      <m:t>be</m:t>
                    </m:r>
                    <m:r>
                      <a:rPr lang="en-US">
                        <a:latin typeface="Cambria Math" panose="02040503050406030204" pitchFamily="18" charset="0"/>
                      </a:rPr>
                      <m:t> </m:t>
                    </m:r>
                    <m:r>
                      <m:rPr>
                        <m:sty m:val="p"/>
                      </m:rPr>
                      <a:rPr lang="en-US">
                        <a:latin typeface="Cambria Math" panose="02040503050406030204" pitchFamily="18" charset="0"/>
                      </a:rPr>
                      <m:t>in</m:t>
                    </m:r>
                    <m:r>
                      <a:rPr lang="en-US">
                        <a:latin typeface="Cambria Math" panose="02040503050406030204" pitchFamily="18" charset="0"/>
                      </a:rPr>
                      <m:t> </m:t>
                    </m:r>
                    <m:r>
                      <a:rPr lang="en-US">
                        <a:latin typeface="Cambria Math" panose="02040503050406030204" pitchFamily="18" charset="0"/>
                      </a:rPr>
                      <m:t>𝐒𝐭𝐚𝐭𝐞</m:t>
                    </m:r>
                    <m:r>
                      <a:rPr lang="en-US">
                        <a:latin typeface="Cambria Math" panose="02040503050406030204" pitchFamily="18" charset="0"/>
                      </a:rPr>
                      <m:t> </m:t>
                    </m:r>
                    <m:r>
                      <a:rPr lang="en-US">
                        <a:latin typeface="Cambria Math" panose="02040503050406030204" pitchFamily="18" charset="0"/>
                      </a:rPr>
                      <m:t>𝒔</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t>
                    </m:r>
                    <m:r>
                      <a:rPr lang="en-US">
                        <a:latin typeface="Cambria Math" panose="02040503050406030204" pitchFamily="18" charset="0"/>
                      </a:rPr>
                      <m:t> </m:t>
                    </m:r>
                    <m:r>
                      <m:rPr>
                        <m:sty m:val="p"/>
                      </m:rPr>
                      <a:rPr lang="en-US">
                        <a:latin typeface="Cambria Math" panose="02040503050406030204" pitchFamily="18" charset="0"/>
                      </a:rPr>
                      <m:t>follow</m:t>
                    </m:r>
                    <m:r>
                      <a:rPr lang="en-US">
                        <a:latin typeface="Cambria Math" panose="02040503050406030204" pitchFamily="18" charset="0"/>
                      </a:rPr>
                      <m:t> </m:t>
                    </m:r>
                    <m:r>
                      <a:rPr lang="en-US">
                        <a:latin typeface="Cambria Math" panose="02040503050406030204" pitchFamily="18" charset="0"/>
                      </a:rPr>
                      <m:t>𝐏𝐨𝐥𝐢𝐜𝐲</m:t>
                    </m:r>
                    <m:r>
                      <a:rPr lang="en-US">
                        <a:latin typeface="Cambria Math" panose="02040503050406030204" pitchFamily="18" charset="0"/>
                      </a:rPr>
                      <m:t> </m:t>
                    </m:r>
                    <m:r>
                      <a:rPr lang="en-US">
                        <a:latin typeface="Cambria Math" panose="02040503050406030204" pitchFamily="18" charset="0"/>
                      </a:rPr>
                      <m:t>𝝅</m:t>
                    </m:r>
                    <m:r>
                      <a:rPr lang="en-US">
                        <a:latin typeface="Cambria Math" panose="02040503050406030204" pitchFamily="18" charset="0"/>
                      </a:rPr>
                      <m:t> ?</m:t>
                    </m:r>
                  </m:oMath>
                </a14:m>
                <a:endParaRPr lang="en-US" dirty="0"/>
              </a:p>
              <a:p>
                <a:pPr lvl="2"/>
                <a:r>
                  <a:rPr lang="en-US" dirty="0"/>
                  <a:t>This is the value of being at a certain state</a:t>
                </a:r>
              </a:p>
              <a:p>
                <a:pPr lvl="2"/>
                <a:r>
                  <a:rPr lang="en-US" dirty="0"/>
                  <a:t>This t is not a random variable; instead, it is the expectation over the future rewards</a:t>
                </a:r>
              </a:p>
              <a:p>
                <a:pPr marL="0" indent="0">
                  <a:buNone/>
                </a:pPr>
                <a:endParaRPr lang="en-US" dirty="0">
                  <a:latin typeface="Verdana (body)"/>
                </a:endParaRPr>
              </a:p>
            </p:txBody>
          </p:sp>
        </mc:Choice>
        <mc:Fallback xmlns="">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1655838"/>
              </a:xfrm>
              <a:blipFill>
                <a:blip r:embed="rId2"/>
                <a:stretch>
                  <a:fillRect l="-1169" t="-1845"/>
                </a:stretch>
              </a:blipFill>
            </p:spPr>
            <p:txBody>
              <a:bodyPr/>
              <a:lstStyle/>
              <a:p>
                <a:r>
                  <a:rPr lang="en-US">
                    <a:noFill/>
                  </a:rPr>
                  <a:t> </a:t>
                </a:r>
              </a:p>
            </p:txBody>
          </p:sp>
        </mc:Fallback>
      </mc:AlternateContent>
    </p:spTree>
    <p:extLst>
      <p:ext uri="{BB962C8B-B14F-4D97-AF65-F5344CB8AC3E}">
        <p14:creationId xmlns:p14="http://schemas.microsoft.com/office/powerpoint/2010/main" val="3713183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
        <p:nvSpPr>
          <p:cNvPr id="3" name="TextBox 2">
            <a:extLst>
              <a:ext uri="{FF2B5EF4-FFF2-40B4-BE49-F238E27FC236}">
                <a16:creationId xmlns:a16="http://schemas.microsoft.com/office/drawing/2014/main" id="{95C550A5-0A27-7F21-A3AF-3C24AA8AB1C4}"/>
              </a:ext>
            </a:extLst>
          </p:cNvPr>
          <p:cNvSpPr txBox="1"/>
          <p:nvPr/>
        </p:nvSpPr>
        <p:spPr bwMode="gray">
          <a:xfrm>
            <a:off x="7128932" y="1119208"/>
            <a:ext cx="4483060" cy="1323439"/>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value of being in a certain state is an average of:</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The reward of leaving the state </a:t>
            </a:r>
            <a:r>
              <a:rPr lang="en-US" sz="1600" i="1" dirty="0"/>
              <a:t>t</a:t>
            </a:r>
            <a:r>
              <a:rPr lang="en-US" sz="16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Value of being at a next state </a:t>
            </a:r>
            <a:r>
              <a:rPr lang="en-US" sz="1600" i="1" dirty="0"/>
              <a:t>t+1</a:t>
            </a:r>
          </a:p>
        </p:txBody>
      </p:sp>
      <p:cxnSp>
        <p:nvCxnSpPr>
          <p:cNvPr id="12" name="Connector: Elbow 11">
            <a:extLst>
              <a:ext uri="{FF2B5EF4-FFF2-40B4-BE49-F238E27FC236}">
                <a16:creationId xmlns:a16="http://schemas.microsoft.com/office/drawing/2014/main" id="{DB0025E6-60DC-84F6-2A50-8256D425A069}"/>
              </a:ext>
            </a:extLst>
          </p:cNvPr>
          <p:cNvCxnSpPr>
            <a:cxnSpLocks/>
            <a:stCxn id="4" idx="0"/>
            <a:endCxn id="3" idx="0"/>
          </p:cNvCxnSpPr>
          <p:nvPr/>
        </p:nvCxnSpPr>
        <p:spPr bwMode="gray">
          <a:xfrm rot="5400000" flipH="1" flipV="1">
            <a:off x="6667331" y="-1126722"/>
            <a:ext cx="457200" cy="4949061"/>
          </a:xfrm>
          <a:prstGeom prst="bentConnector3">
            <a:avLst>
              <a:gd name="adj1" fmla="val 1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5AB-E063-467B-8E3F-5C9B972CB130}"/>
              </a:ext>
            </a:extLst>
          </p:cNvPr>
          <p:cNvSpPr>
            <a:spLocks noGrp="1"/>
          </p:cNvSpPr>
          <p:nvPr>
            <p:ph type="title"/>
          </p:nvPr>
        </p:nvSpPr>
        <p:spPr/>
        <p:txBody>
          <a:bodyPr/>
          <a:lstStyle/>
          <a:p>
            <a:r>
              <a:rPr lang="en-US" dirty="0"/>
              <a:t>Markov Reward Process (MRP)</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6FD85EE-5656-4863-8190-DBAD587961E5}"/>
                  </a:ext>
                </a:extLst>
              </p:cNvPr>
              <p:cNvSpPr/>
              <p:nvPr/>
            </p:nvSpPr>
            <p:spPr>
              <a:xfrm>
                <a:off x="1061816" y="224917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B6FD85EE-5656-4863-8190-DBAD587961E5}"/>
                  </a:ext>
                </a:extLst>
              </p:cNvPr>
              <p:cNvSpPr>
                <a:spLocks noRot="1" noChangeAspect="1" noMove="1" noResize="1" noEditPoints="1" noAdjustHandles="1" noChangeArrowheads="1" noChangeShapeType="1" noTextEdit="1"/>
              </p:cNvSpPr>
              <p:nvPr/>
            </p:nvSpPr>
            <p:spPr>
              <a:xfrm>
                <a:off x="1061816" y="224917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3142ED5-DCC2-47B2-97A4-083328AF496F}"/>
                  </a:ext>
                </a:extLst>
              </p:cNvPr>
              <p:cNvSpPr/>
              <p:nvPr/>
            </p:nvSpPr>
            <p:spPr>
              <a:xfrm>
                <a:off x="1061814" y="401825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A3142ED5-DCC2-47B2-97A4-083328AF496F}"/>
                  </a:ext>
                </a:extLst>
              </p:cNvPr>
              <p:cNvSpPr>
                <a:spLocks noRot="1" noChangeAspect="1" noMove="1" noResize="1" noEditPoints="1" noAdjustHandles="1" noChangeArrowheads="1" noChangeShapeType="1" noTextEdit="1"/>
              </p:cNvSpPr>
              <p:nvPr/>
            </p:nvSpPr>
            <p:spPr>
              <a:xfrm>
                <a:off x="1061814" y="401825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58BE12F-2651-4D71-AAB4-F944FD65EFC7}"/>
                  </a:ext>
                </a:extLst>
              </p:cNvPr>
              <p:cNvSpPr/>
              <p:nvPr/>
            </p:nvSpPr>
            <p:spPr>
              <a:xfrm>
                <a:off x="3527254" y="224916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58BE12F-2651-4D71-AAB4-F944FD65EFC7}"/>
                  </a:ext>
                </a:extLst>
              </p:cNvPr>
              <p:cNvSpPr>
                <a:spLocks noRot="1" noChangeAspect="1" noMove="1" noResize="1" noEditPoints="1" noAdjustHandles="1" noChangeArrowheads="1" noChangeShapeType="1" noTextEdit="1"/>
              </p:cNvSpPr>
              <p:nvPr/>
            </p:nvSpPr>
            <p:spPr>
              <a:xfrm>
                <a:off x="3527254" y="224916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BA730A-C501-4852-9C29-E1E68EE82DFC}"/>
                  </a:ext>
                </a:extLst>
              </p:cNvPr>
              <p:cNvSpPr/>
              <p:nvPr/>
            </p:nvSpPr>
            <p:spPr>
              <a:xfrm>
                <a:off x="3527255" y="401825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8CBA730A-C501-4852-9C29-E1E68EE82DFC}"/>
                  </a:ext>
                </a:extLst>
              </p:cNvPr>
              <p:cNvSpPr>
                <a:spLocks noRot="1" noChangeAspect="1" noMove="1" noResize="1" noEditPoints="1" noAdjustHandles="1" noChangeArrowheads="1" noChangeShapeType="1" noTextEdit="1"/>
              </p:cNvSpPr>
              <p:nvPr/>
            </p:nvSpPr>
            <p:spPr>
              <a:xfrm>
                <a:off x="3527255" y="401825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558202E6-5316-47F6-B4C0-F20C656A08B2}"/>
              </a:ext>
            </a:extLst>
          </p:cNvPr>
          <p:cNvCxnSpPr>
            <a:stCxn id="4" idx="6"/>
            <a:endCxn id="6" idx="2"/>
          </p:cNvCxnSpPr>
          <p:nvPr/>
        </p:nvCxnSpPr>
        <p:spPr>
          <a:xfrm flipV="1">
            <a:off x="2595649" y="261419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4B4EC47-E763-45F1-B333-3BF16A703502}"/>
              </a:ext>
            </a:extLst>
          </p:cNvPr>
          <p:cNvCxnSpPr>
            <a:cxnSpLocks/>
            <a:stCxn id="6" idx="4"/>
            <a:endCxn id="7" idx="0"/>
          </p:cNvCxnSpPr>
          <p:nvPr/>
        </p:nvCxnSpPr>
        <p:spPr>
          <a:xfrm rot="16200000" flipH="1">
            <a:off x="3774652" y="349873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8A11551-E137-4D32-8EF1-642E0CA52DCD}"/>
              </a:ext>
            </a:extLst>
          </p:cNvPr>
          <p:cNvCxnSpPr>
            <a:cxnSpLocks/>
            <a:stCxn id="4" idx="2"/>
            <a:endCxn id="4" idx="0"/>
          </p:cNvCxnSpPr>
          <p:nvPr/>
        </p:nvCxnSpPr>
        <p:spPr>
          <a:xfrm rot="10800000" flipH="1">
            <a:off x="1061815" y="224917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A90D2F-DE82-468D-8B3F-8FC3285B5D36}"/>
              </a:ext>
            </a:extLst>
          </p:cNvPr>
          <p:cNvCxnSpPr>
            <a:cxnSpLocks/>
            <a:stCxn id="6" idx="6"/>
            <a:endCxn id="6" idx="0"/>
          </p:cNvCxnSpPr>
          <p:nvPr/>
        </p:nvCxnSpPr>
        <p:spPr>
          <a:xfrm flipH="1" flipV="1">
            <a:off x="4294171" y="224916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F5503-BE24-489D-AC00-5E07DFB5CBDE}"/>
              </a:ext>
            </a:extLst>
          </p:cNvPr>
          <p:cNvCxnSpPr>
            <a:cxnSpLocks/>
            <a:stCxn id="5" idx="7"/>
            <a:endCxn id="6" idx="3"/>
          </p:cNvCxnSpPr>
          <p:nvPr/>
        </p:nvCxnSpPr>
        <p:spPr>
          <a:xfrm flipV="1">
            <a:off x="2371022" y="2872301"/>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7EC510-24BB-4238-8843-B5E9882880F5}"/>
              </a:ext>
            </a:extLst>
          </p:cNvPr>
          <p:cNvCxnSpPr>
            <a:cxnSpLocks/>
            <a:stCxn id="5" idx="0"/>
            <a:endCxn id="4" idx="4"/>
          </p:cNvCxnSpPr>
          <p:nvPr/>
        </p:nvCxnSpPr>
        <p:spPr>
          <a:xfrm flipV="1">
            <a:off x="1828731" y="297921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86097-E072-419C-B0FF-08A5E8218336}"/>
                  </a:ext>
                </a:extLst>
              </p:cNvPr>
              <p:cNvSpPr txBox="1"/>
              <p:nvPr/>
            </p:nvSpPr>
            <p:spPr>
              <a:xfrm>
                <a:off x="2841454" y="217141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5E286097-E072-419C-B0FF-08A5E8218336}"/>
                  </a:ext>
                </a:extLst>
              </p:cNvPr>
              <p:cNvSpPr txBox="1">
                <a:spLocks noRot="1" noChangeAspect="1" noMove="1" noResize="1" noEditPoints="1" noAdjustHandles="1" noChangeArrowheads="1" noChangeShapeType="1" noTextEdit="1"/>
              </p:cNvSpPr>
              <p:nvPr/>
            </p:nvSpPr>
            <p:spPr>
              <a:xfrm>
                <a:off x="2841454" y="217141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B5CFD8-A4EA-461D-9FA4-9C09D6308670}"/>
                  </a:ext>
                </a:extLst>
              </p:cNvPr>
              <p:cNvSpPr txBox="1"/>
              <p:nvPr/>
            </p:nvSpPr>
            <p:spPr>
              <a:xfrm>
                <a:off x="375187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15" name="TextBox 14">
                <a:extLst>
                  <a:ext uri="{FF2B5EF4-FFF2-40B4-BE49-F238E27FC236}">
                    <a16:creationId xmlns:a16="http://schemas.microsoft.com/office/drawing/2014/main" id="{2DB5CFD8-A4EA-461D-9FA4-9C09D6308670}"/>
                  </a:ext>
                </a:extLst>
              </p:cNvPr>
              <p:cNvSpPr txBox="1">
                <a:spLocks noRot="1" noChangeAspect="1" noMove="1" noResize="1" noEditPoints="1" noAdjustHandles="1" noChangeArrowheads="1" noChangeShapeType="1" noTextEdit="1"/>
              </p:cNvSpPr>
              <p:nvPr/>
            </p:nvSpPr>
            <p:spPr>
              <a:xfrm>
                <a:off x="3751879" y="321355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3F1AD4-7B23-48CC-AE80-3C521ACC820B}"/>
                  </a:ext>
                </a:extLst>
              </p:cNvPr>
              <p:cNvSpPr txBox="1"/>
              <p:nvPr/>
            </p:nvSpPr>
            <p:spPr>
              <a:xfrm>
                <a:off x="4391771" y="169919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6" name="TextBox 15">
                <a:extLst>
                  <a:ext uri="{FF2B5EF4-FFF2-40B4-BE49-F238E27FC236}">
                    <a16:creationId xmlns:a16="http://schemas.microsoft.com/office/drawing/2014/main" id="{553F1AD4-7B23-48CC-AE80-3C521ACC820B}"/>
                  </a:ext>
                </a:extLst>
              </p:cNvPr>
              <p:cNvSpPr txBox="1">
                <a:spLocks noRot="1" noChangeAspect="1" noMove="1" noResize="1" noEditPoints="1" noAdjustHandles="1" noChangeArrowheads="1" noChangeShapeType="1" noTextEdit="1"/>
              </p:cNvSpPr>
              <p:nvPr/>
            </p:nvSpPr>
            <p:spPr>
              <a:xfrm>
                <a:off x="4391771" y="1699198"/>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F0048-9A6A-432E-8D97-68902ED3D445}"/>
                  </a:ext>
                </a:extLst>
              </p:cNvPr>
              <p:cNvSpPr txBox="1"/>
              <p:nvPr/>
            </p:nvSpPr>
            <p:spPr>
              <a:xfrm>
                <a:off x="1604106"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17" name="TextBox 16">
                <a:extLst>
                  <a:ext uri="{FF2B5EF4-FFF2-40B4-BE49-F238E27FC236}">
                    <a16:creationId xmlns:a16="http://schemas.microsoft.com/office/drawing/2014/main" id="{D76F0048-9A6A-432E-8D97-68902ED3D445}"/>
                  </a:ext>
                </a:extLst>
              </p:cNvPr>
              <p:cNvSpPr txBox="1">
                <a:spLocks noRot="1" noChangeAspect="1" noMove="1" noResize="1" noEditPoints="1" noAdjustHandles="1" noChangeArrowheads="1" noChangeShapeType="1" noTextEdit="1"/>
              </p:cNvSpPr>
              <p:nvPr/>
            </p:nvSpPr>
            <p:spPr>
              <a:xfrm>
                <a:off x="1604106" y="1698986"/>
                <a:ext cx="1015490"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878142-35E9-493F-AF29-661D85E63ADF}"/>
                  </a:ext>
                </a:extLst>
              </p:cNvPr>
              <p:cNvSpPr txBox="1"/>
              <p:nvPr/>
            </p:nvSpPr>
            <p:spPr>
              <a:xfrm>
                <a:off x="722510" y="320296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93878142-35E9-493F-AF29-661D85E63ADF}"/>
                  </a:ext>
                </a:extLst>
              </p:cNvPr>
              <p:cNvSpPr txBox="1">
                <a:spLocks noRot="1" noChangeAspect="1" noMove="1" noResize="1" noEditPoints="1" noAdjustHandles="1" noChangeArrowheads="1" noChangeShapeType="1" noTextEdit="1"/>
              </p:cNvSpPr>
              <p:nvPr/>
            </p:nvSpPr>
            <p:spPr>
              <a:xfrm>
                <a:off x="722510" y="3202965"/>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62FD29-DA77-4F52-9E49-595F2796D6BE}"/>
                  </a:ext>
                </a:extLst>
              </p:cNvPr>
              <p:cNvSpPr txBox="1"/>
              <p:nvPr/>
            </p:nvSpPr>
            <p:spPr>
              <a:xfrm>
                <a:off x="2738049" y="40117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19" name="TextBox 18">
                <a:extLst>
                  <a:ext uri="{FF2B5EF4-FFF2-40B4-BE49-F238E27FC236}">
                    <a16:creationId xmlns:a16="http://schemas.microsoft.com/office/drawing/2014/main" id="{0762FD29-DA77-4F52-9E49-595F2796D6BE}"/>
                  </a:ext>
                </a:extLst>
              </p:cNvPr>
              <p:cNvSpPr txBox="1">
                <a:spLocks noRot="1" noChangeAspect="1" noMove="1" noResize="1" noEditPoints="1" noAdjustHandles="1" noChangeArrowheads="1" noChangeShapeType="1" noTextEdit="1"/>
              </p:cNvSpPr>
              <p:nvPr/>
            </p:nvSpPr>
            <p:spPr>
              <a:xfrm>
                <a:off x="2738049" y="4011790"/>
                <a:ext cx="604684" cy="369332"/>
              </a:xfrm>
              <a:prstGeom prst="rect">
                <a:avLst/>
              </a:prstGeom>
              <a:blipFill>
                <a:blip r:embed="rId11"/>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155652C0-F020-448D-948F-ACE4F12ABE17}"/>
              </a:ext>
            </a:extLst>
          </p:cNvPr>
          <p:cNvCxnSpPr>
            <a:cxnSpLocks/>
            <a:stCxn id="4" idx="3"/>
            <a:endCxn id="5" idx="1"/>
          </p:cNvCxnSpPr>
          <p:nvPr/>
        </p:nvCxnSpPr>
        <p:spPr>
          <a:xfrm rot="5400000">
            <a:off x="660007" y="349873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A3080B-1735-4C21-9058-EFA9A2CFA8F8}"/>
                  </a:ext>
                </a:extLst>
              </p:cNvPr>
              <p:cNvSpPr txBox="1"/>
              <p:nvPr/>
            </p:nvSpPr>
            <p:spPr>
              <a:xfrm>
                <a:off x="179781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21" name="TextBox 20">
                <a:extLst>
                  <a:ext uri="{FF2B5EF4-FFF2-40B4-BE49-F238E27FC236}">
                    <a16:creationId xmlns:a16="http://schemas.microsoft.com/office/drawing/2014/main" id="{1CA3080B-1735-4C21-9058-EFA9A2CFA8F8}"/>
                  </a:ext>
                </a:extLst>
              </p:cNvPr>
              <p:cNvSpPr txBox="1">
                <a:spLocks noRot="1" noChangeAspect="1" noMove="1" noResize="1" noEditPoints="1" noAdjustHandles="1" noChangeArrowheads="1" noChangeShapeType="1" noTextEdit="1"/>
              </p:cNvSpPr>
              <p:nvPr/>
            </p:nvSpPr>
            <p:spPr>
              <a:xfrm>
                <a:off x="1797819" y="3213555"/>
                <a:ext cx="604684"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C1AA2C2-3D4E-410E-98C2-700E194DCEB2}"/>
              </a:ext>
            </a:extLst>
          </p:cNvPr>
          <p:cNvCxnSpPr>
            <a:cxnSpLocks/>
            <a:stCxn id="5" idx="6"/>
            <a:endCxn id="7" idx="2"/>
          </p:cNvCxnSpPr>
          <p:nvPr/>
        </p:nvCxnSpPr>
        <p:spPr>
          <a:xfrm flipV="1">
            <a:off x="2595647" y="4383276"/>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B1FD1-5FE2-4A23-8D6C-B70C664B1FF2}"/>
                  </a:ext>
                </a:extLst>
              </p:cNvPr>
              <p:cNvSpPr txBox="1"/>
              <p:nvPr/>
            </p:nvSpPr>
            <p:spPr>
              <a:xfrm>
                <a:off x="2642450"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23" name="TextBox 22">
                <a:extLst>
                  <a:ext uri="{FF2B5EF4-FFF2-40B4-BE49-F238E27FC236}">
                    <a16:creationId xmlns:a16="http://schemas.microsoft.com/office/drawing/2014/main" id="{B30B1FD1-5FE2-4A23-8D6C-B70C664B1FF2}"/>
                  </a:ext>
                </a:extLst>
              </p:cNvPr>
              <p:cNvSpPr txBox="1">
                <a:spLocks noRot="1" noChangeAspect="1" noMove="1" noResize="1" noEditPoints="1" noAdjustHandles="1" noChangeArrowheads="1" noChangeShapeType="1" noTextEdit="1"/>
              </p:cNvSpPr>
              <p:nvPr/>
            </p:nvSpPr>
            <p:spPr>
              <a:xfrm>
                <a:off x="2642450" y="321355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2903-D83B-48CB-BFA7-C53350B3BC0F}"/>
                  </a:ext>
                </a:extLst>
              </p:cNvPr>
              <p:cNvSpPr txBox="1"/>
              <p:nvPr/>
            </p:nvSpPr>
            <p:spPr>
              <a:xfrm>
                <a:off x="934355" y="166820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24" name="TextBox 23">
                <a:extLst>
                  <a:ext uri="{FF2B5EF4-FFF2-40B4-BE49-F238E27FC236}">
                    <a16:creationId xmlns:a16="http://schemas.microsoft.com/office/drawing/2014/main" id="{D4672903-D83B-48CB-BFA7-C53350B3BC0F}"/>
                  </a:ext>
                </a:extLst>
              </p:cNvPr>
              <p:cNvSpPr txBox="1">
                <a:spLocks noRot="1" noChangeAspect="1" noMove="1" noResize="1" noEditPoints="1" noAdjustHandles="1" noChangeArrowheads="1" noChangeShapeType="1" noTextEdit="1"/>
              </p:cNvSpPr>
              <p:nvPr/>
            </p:nvSpPr>
            <p:spPr>
              <a:xfrm>
                <a:off x="934355" y="1668207"/>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5ADAA3-67E2-4D52-9FC1-4AF46450E311}"/>
                  </a:ext>
                </a:extLst>
              </p:cNvPr>
              <p:cNvSpPr txBox="1"/>
              <p:nvPr/>
            </p:nvSpPr>
            <p:spPr>
              <a:xfrm>
                <a:off x="4996455"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5" name="TextBox 24">
                <a:extLst>
                  <a:ext uri="{FF2B5EF4-FFF2-40B4-BE49-F238E27FC236}">
                    <a16:creationId xmlns:a16="http://schemas.microsoft.com/office/drawing/2014/main" id="{2F5ADAA3-67E2-4D52-9FC1-4AF46450E311}"/>
                  </a:ext>
                </a:extLst>
              </p:cNvPr>
              <p:cNvSpPr txBox="1">
                <a:spLocks noRot="1" noChangeAspect="1" noMove="1" noResize="1" noEditPoints="1" noAdjustHandles="1" noChangeArrowheads="1" noChangeShapeType="1" noTextEdit="1"/>
              </p:cNvSpPr>
              <p:nvPr/>
            </p:nvSpPr>
            <p:spPr>
              <a:xfrm>
                <a:off x="4996455" y="1698986"/>
                <a:ext cx="1015490"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4EF405-9AD3-4E73-8D02-4F7951999734}"/>
                  </a:ext>
                </a:extLst>
              </p:cNvPr>
              <p:cNvSpPr txBox="1"/>
              <p:nvPr/>
            </p:nvSpPr>
            <p:spPr>
              <a:xfrm>
                <a:off x="2553707" y="250965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6" name="TextBox 25">
                <a:extLst>
                  <a:ext uri="{FF2B5EF4-FFF2-40B4-BE49-F238E27FC236}">
                    <a16:creationId xmlns:a16="http://schemas.microsoft.com/office/drawing/2014/main" id="{5D4EF405-9AD3-4E73-8D02-4F7951999734}"/>
                  </a:ext>
                </a:extLst>
              </p:cNvPr>
              <p:cNvSpPr txBox="1">
                <a:spLocks noRot="1" noChangeAspect="1" noMove="1" noResize="1" noEditPoints="1" noAdjustHandles="1" noChangeArrowheads="1" noChangeShapeType="1" noTextEdit="1"/>
              </p:cNvSpPr>
              <p:nvPr/>
            </p:nvSpPr>
            <p:spPr>
              <a:xfrm>
                <a:off x="2553707" y="2509656"/>
                <a:ext cx="1015490"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93FE6D-D440-40A1-A824-8E156DDFCBB5}"/>
                  </a:ext>
                </a:extLst>
              </p:cNvPr>
              <p:cNvSpPr txBox="1"/>
              <p:nvPr/>
            </p:nvSpPr>
            <p:spPr>
              <a:xfrm>
                <a:off x="4169884" y="3244333"/>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27" name="TextBox 26">
                <a:extLst>
                  <a:ext uri="{FF2B5EF4-FFF2-40B4-BE49-F238E27FC236}">
                    <a16:creationId xmlns:a16="http://schemas.microsoft.com/office/drawing/2014/main" id="{1793FE6D-D440-40A1-A824-8E156DDFCBB5}"/>
                  </a:ext>
                </a:extLst>
              </p:cNvPr>
              <p:cNvSpPr txBox="1">
                <a:spLocks noRot="1" noChangeAspect="1" noMove="1" noResize="1" noEditPoints="1" noAdjustHandles="1" noChangeArrowheads="1" noChangeShapeType="1" noTextEdit="1"/>
              </p:cNvSpPr>
              <p:nvPr/>
            </p:nvSpPr>
            <p:spPr>
              <a:xfrm>
                <a:off x="4169884" y="3244333"/>
                <a:ext cx="1015490"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462B558-A108-419F-AB96-0E4363137565}"/>
                  </a:ext>
                </a:extLst>
              </p:cNvPr>
              <p:cNvSpPr txBox="1"/>
              <p:nvPr/>
            </p:nvSpPr>
            <p:spPr>
              <a:xfrm>
                <a:off x="2511764" y="438112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8" name="TextBox 27">
                <a:extLst>
                  <a:ext uri="{FF2B5EF4-FFF2-40B4-BE49-F238E27FC236}">
                    <a16:creationId xmlns:a16="http://schemas.microsoft.com/office/drawing/2014/main" id="{B462B558-A108-419F-AB96-0E4363137565}"/>
                  </a:ext>
                </a:extLst>
              </p:cNvPr>
              <p:cNvSpPr txBox="1">
                <a:spLocks noRot="1" noChangeAspect="1" noMove="1" noResize="1" noEditPoints="1" noAdjustHandles="1" noChangeArrowheads="1" noChangeShapeType="1" noTextEdit="1"/>
              </p:cNvSpPr>
              <p:nvPr/>
            </p:nvSpPr>
            <p:spPr>
              <a:xfrm>
                <a:off x="2511764" y="4381122"/>
                <a:ext cx="1015490"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12B93B-6F60-459A-B81D-F6478268646F}"/>
                  </a:ext>
                </a:extLst>
              </p:cNvPr>
              <p:cNvSpPr txBox="1"/>
              <p:nvPr/>
            </p:nvSpPr>
            <p:spPr>
              <a:xfrm>
                <a:off x="2801239" y="346201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9" name="TextBox 28">
                <a:extLst>
                  <a:ext uri="{FF2B5EF4-FFF2-40B4-BE49-F238E27FC236}">
                    <a16:creationId xmlns:a16="http://schemas.microsoft.com/office/drawing/2014/main" id="{F712B93B-6F60-459A-B81D-F6478268646F}"/>
                  </a:ext>
                </a:extLst>
              </p:cNvPr>
              <p:cNvSpPr txBox="1">
                <a:spLocks noRot="1" noChangeAspect="1" noMove="1" noResize="1" noEditPoints="1" noAdjustHandles="1" noChangeArrowheads="1" noChangeShapeType="1" noTextEdit="1"/>
              </p:cNvSpPr>
              <p:nvPr/>
            </p:nvSpPr>
            <p:spPr>
              <a:xfrm>
                <a:off x="2801239" y="3462015"/>
                <a:ext cx="1015490"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C1ADC3-F114-4295-8C10-B576D541FB7E}"/>
                  </a:ext>
                </a:extLst>
              </p:cNvPr>
              <p:cNvSpPr txBox="1"/>
              <p:nvPr/>
            </p:nvSpPr>
            <p:spPr>
              <a:xfrm>
                <a:off x="478369" y="368692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0" name="TextBox 29">
                <a:extLst>
                  <a:ext uri="{FF2B5EF4-FFF2-40B4-BE49-F238E27FC236}">
                    <a16:creationId xmlns:a16="http://schemas.microsoft.com/office/drawing/2014/main" id="{57C1ADC3-F114-4295-8C10-B576D541FB7E}"/>
                  </a:ext>
                </a:extLst>
              </p:cNvPr>
              <p:cNvSpPr txBox="1">
                <a:spLocks noRot="1" noChangeAspect="1" noMove="1" noResize="1" noEditPoints="1" noAdjustHandles="1" noChangeArrowheads="1" noChangeShapeType="1" noTextEdit="1"/>
              </p:cNvSpPr>
              <p:nvPr/>
            </p:nvSpPr>
            <p:spPr>
              <a:xfrm>
                <a:off x="478369" y="3686921"/>
                <a:ext cx="1015490"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072B3-772B-444B-AC77-42B5BD112FE3}"/>
                  </a:ext>
                </a:extLst>
              </p:cNvPr>
              <p:cNvSpPr txBox="1"/>
              <p:nvPr/>
            </p:nvSpPr>
            <p:spPr>
              <a:xfrm>
                <a:off x="1693488" y="367969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1" name="TextBox 30">
                <a:extLst>
                  <a:ext uri="{FF2B5EF4-FFF2-40B4-BE49-F238E27FC236}">
                    <a16:creationId xmlns:a16="http://schemas.microsoft.com/office/drawing/2014/main" id="{9A2072B3-772B-444B-AC77-42B5BD112FE3}"/>
                  </a:ext>
                </a:extLst>
              </p:cNvPr>
              <p:cNvSpPr txBox="1">
                <a:spLocks noRot="1" noChangeAspect="1" noMove="1" noResize="1" noEditPoints="1" noAdjustHandles="1" noChangeArrowheads="1" noChangeShapeType="1" noTextEdit="1"/>
              </p:cNvSpPr>
              <p:nvPr/>
            </p:nvSpPr>
            <p:spPr>
              <a:xfrm>
                <a:off x="1693488" y="3679698"/>
                <a:ext cx="1015490" cy="338554"/>
              </a:xfrm>
              <a:prstGeom prst="rect">
                <a:avLst/>
              </a:prstGeom>
              <a:blipFill>
                <a:blip r:embed="rId21"/>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FCDCC6B-2434-4CCE-B965-FA6D5688D042}"/>
              </a:ext>
            </a:extLst>
          </p:cNvPr>
          <p:cNvSpPr/>
          <p:nvPr/>
        </p:nvSpPr>
        <p:spPr bwMode="gray">
          <a:xfrm>
            <a:off x="5365174" y="4191368"/>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43" name="Straight Arrow Connector 42">
            <a:extLst>
              <a:ext uri="{FF2B5EF4-FFF2-40B4-BE49-F238E27FC236}">
                <a16:creationId xmlns:a16="http://schemas.microsoft.com/office/drawing/2014/main" id="{E98BBAF1-8169-4361-8C37-246A6A986491}"/>
              </a:ext>
            </a:extLst>
          </p:cNvPr>
          <p:cNvCxnSpPr>
            <a:cxnSpLocks/>
            <a:stCxn id="7" idx="6"/>
            <a:endCxn id="32" idx="1"/>
          </p:cNvCxnSpPr>
          <p:nvPr/>
        </p:nvCxnSpPr>
        <p:spPr>
          <a:xfrm>
            <a:off x="5061088" y="4383276"/>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7135F3-520A-4505-8B59-2CC3B411508C}"/>
                  </a:ext>
                </a:extLst>
              </p:cNvPr>
              <p:cNvSpPr txBox="1"/>
              <p:nvPr/>
            </p:nvSpPr>
            <p:spPr>
              <a:xfrm>
                <a:off x="4899516" y="398241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6" name="TextBox 45">
                <a:extLst>
                  <a:ext uri="{FF2B5EF4-FFF2-40B4-BE49-F238E27FC236}">
                    <a16:creationId xmlns:a16="http://schemas.microsoft.com/office/drawing/2014/main" id="{877135F3-520A-4505-8B59-2CC3B411508C}"/>
                  </a:ext>
                </a:extLst>
              </p:cNvPr>
              <p:cNvSpPr txBox="1">
                <a:spLocks noRot="1" noChangeAspect="1" noMove="1" noResize="1" noEditPoints="1" noAdjustHandles="1" noChangeArrowheads="1" noChangeShapeType="1" noTextEdit="1"/>
              </p:cNvSpPr>
              <p:nvPr/>
            </p:nvSpPr>
            <p:spPr>
              <a:xfrm>
                <a:off x="4899516" y="3982411"/>
                <a:ext cx="60468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E7840-C631-4FE5-945F-509057AA1FF4}"/>
                  </a:ext>
                </a:extLst>
              </p:cNvPr>
              <p:cNvSpPr txBox="1"/>
              <p:nvPr/>
            </p:nvSpPr>
            <p:spPr>
              <a:xfrm>
                <a:off x="4704524" y="4550399"/>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47" name="TextBox 46">
                <a:extLst>
                  <a:ext uri="{FF2B5EF4-FFF2-40B4-BE49-F238E27FC236}">
                    <a16:creationId xmlns:a16="http://schemas.microsoft.com/office/drawing/2014/main" id="{2DDE7840-C631-4FE5-945F-509057AA1FF4}"/>
                  </a:ext>
                </a:extLst>
              </p:cNvPr>
              <p:cNvSpPr txBox="1">
                <a:spLocks noRot="1" noChangeAspect="1" noMove="1" noResize="1" noEditPoints="1" noAdjustHandles="1" noChangeArrowheads="1" noChangeShapeType="1" noTextEdit="1"/>
              </p:cNvSpPr>
              <p:nvPr/>
            </p:nvSpPr>
            <p:spPr>
              <a:xfrm>
                <a:off x="4704524" y="4550399"/>
                <a:ext cx="1015490"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F44B9C4-7631-497E-92CD-462B84EB539F}"/>
                  </a:ext>
                </a:extLst>
              </p:cNvPr>
              <p:cNvSpPr/>
              <p:nvPr/>
            </p:nvSpPr>
            <p:spPr>
              <a:xfrm>
                <a:off x="6712185" y="227994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8F44B9C4-7631-497E-92CD-462B84EB539F}"/>
                  </a:ext>
                </a:extLst>
              </p:cNvPr>
              <p:cNvSpPr>
                <a:spLocks noRot="1" noChangeAspect="1" noMove="1" noResize="1" noEditPoints="1" noAdjustHandles="1" noChangeArrowheads="1" noChangeShapeType="1" noTextEdit="1"/>
              </p:cNvSpPr>
              <p:nvPr/>
            </p:nvSpPr>
            <p:spPr>
              <a:xfrm>
                <a:off x="6712185" y="2279949"/>
                <a:ext cx="1533833" cy="730045"/>
              </a:xfrm>
              <a:prstGeom prst="ellipse">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C1BB95A-C53D-41F1-9CCC-0A16EEE1B707}"/>
                  </a:ext>
                </a:extLst>
              </p:cNvPr>
              <p:cNvSpPr/>
              <p:nvPr/>
            </p:nvSpPr>
            <p:spPr>
              <a:xfrm>
                <a:off x="6712183" y="4049034"/>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AC1BB95A-C53D-41F1-9CCC-0A16EEE1B707}"/>
                  </a:ext>
                </a:extLst>
              </p:cNvPr>
              <p:cNvSpPr>
                <a:spLocks noRot="1" noChangeAspect="1" noMove="1" noResize="1" noEditPoints="1" noAdjustHandles="1" noChangeArrowheads="1" noChangeShapeType="1" noTextEdit="1"/>
              </p:cNvSpPr>
              <p:nvPr/>
            </p:nvSpPr>
            <p:spPr>
              <a:xfrm>
                <a:off x="6712183" y="4049034"/>
                <a:ext cx="1533833" cy="730045"/>
              </a:xfrm>
              <a:prstGeom prst="ellipse">
                <a:avLst/>
              </a:prstGeom>
              <a:blipFill>
                <a:blip r:embed="rId25"/>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8CA964A-5C3C-4582-9DC5-E190C2E3E062}"/>
              </a:ext>
            </a:extLst>
          </p:cNvPr>
          <p:cNvSpPr/>
          <p:nvPr/>
        </p:nvSpPr>
        <p:spPr>
          <a:xfrm>
            <a:off x="9177623" y="227994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0</a:t>
            </a:r>
          </a:p>
        </p:txBody>
      </p:sp>
      <p:sp>
        <p:nvSpPr>
          <p:cNvPr id="51" name="Oval 50">
            <a:extLst>
              <a:ext uri="{FF2B5EF4-FFF2-40B4-BE49-F238E27FC236}">
                <a16:creationId xmlns:a16="http://schemas.microsoft.com/office/drawing/2014/main" id="{504D5976-3C24-4116-BA6D-324875AB39E5}"/>
              </a:ext>
            </a:extLst>
          </p:cNvPr>
          <p:cNvSpPr/>
          <p:nvPr/>
        </p:nvSpPr>
        <p:spPr>
          <a:xfrm>
            <a:off x="9177624" y="4049032"/>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20</a:t>
            </a:r>
          </a:p>
        </p:txBody>
      </p:sp>
      <p:cxnSp>
        <p:nvCxnSpPr>
          <p:cNvPr id="52" name="Connector: Elbow 51">
            <a:extLst>
              <a:ext uri="{FF2B5EF4-FFF2-40B4-BE49-F238E27FC236}">
                <a16:creationId xmlns:a16="http://schemas.microsoft.com/office/drawing/2014/main" id="{A2958A2D-8CBB-4610-988C-4A2E1FF9FBAE}"/>
              </a:ext>
            </a:extLst>
          </p:cNvPr>
          <p:cNvCxnSpPr>
            <a:stCxn id="48" idx="6"/>
            <a:endCxn id="50" idx="2"/>
          </p:cNvCxnSpPr>
          <p:nvPr/>
        </p:nvCxnSpPr>
        <p:spPr>
          <a:xfrm flipV="1">
            <a:off x="8246018" y="2644971"/>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4994000-D585-472F-BCE7-AD0661F72C03}"/>
              </a:ext>
            </a:extLst>
          </p:cNvPr>
          <p:cNvCxnSpPr>
            <a:cxnSpLocks/>
            <a:stCxn id="50" idx="4"/>
            <a:endCxn id="51" idx="0"/>
          </p:cNvCxnSpPr>
          <p:nvPr/>
        </p:nvCxnSpPr>
        <p:spPr>
          <a:xfrm rot="16200000" flipH="1">
            <a:off x="9425021" y="3529511"/>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D128D1F-FA1C-4E90-AF21-4AC1D183A013}"/>
              </a:ext>
            </a:extLst>
          </p:cNvPr>
          <p:cNvCxnSpPr>
            <a:cxnSpLocks/>
            <a:stCxn id="48" idx="2"/>
            <a:endCxn id="48" idx="0"/>
          </p:cNvCxnSpPr>
          <p:nvPr/>
        </p:nvCxnSpPr>
        <p:spPr>
          <a:xfrm rot="10800000" flipH="1">
            <a:off x="6712184" y="2279950"/>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4095E9-1E7B-46C1-BA98-2573A503F319}"/>
              </a:ext>
            </a:extLst>
          </p:cNvPr>
          <p:cNvCxnSpPr>
            <a:cxnSpLocks/>
            <a:stCxn id="50" idx="6"/>
            <a:endCxn id="50" idx="0"/>
          </p:cNvCxnSpPr>
          <p:nvPr/>
        </p:nvCxnSpPr>
        <p:spPr>
          <a:xfrm flipH="1" flipV="1">
            <a:off x="9944540" y="2279948"/>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747906-3CA3-4C35-8637-88D4B68633B2}"/>
              </a:ext>
            </a:extLst>
          </p:cNvPr>
          <p:cNvCxnSpPr>
            <a:cxnSpLocks/>
            <a:stCxn id="49" idx="7"/>
            <a:endCxn id="50" idx="3"/>
          </p:cNvCxnSpPr>
          <p:nvPr/>
        </p:nvCxnSpPr>
        <p:spPr>
          <a:xfrm flipV="1">
            <a:off x="8021391" y="2903080"/>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D22221-876E-4D95-A8FF-3B49C0A1F4D2}"/>
              </a:ext>
            </a:extLst>
          </p:cNvPr>
          <p:cNvCxnSpPr>
            <a:cxnSpLocks/>
            <a:stCxn id="49" idx="0"/>
            <a:endCxn id="48" idx="4"/>
          </p:cNvCxnSpPr>
          <p:nvPr/>
        </p:nvCxnSpPr>
        <p:spPr>
          <a:xfrm flipV="1">
            <a:off x="7479100" y="3009994"/>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461E5D-07FF-4B38-AEC5-C6870037567B}"/>
                  </a:ext>
                </a:extLst>
              </p:cNvPr>
              <p:cNvSpPr txBox="1"/>
              <p:nvPr/>
            </p:nvSpPr>
            <p:spPr>
              <a:xfrm>
                <a:off x="8491823" y="220219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58" name="TextBox 57">
                <a:extLst>
                  <a:ext uri="{FF2B5EF4-FFF2-40B4-BE49-F238E27FC236}">
                    <a16:creationId xmlns:a16="http://schemas.microsoft.com/office/drawing/2014/main" id="{B7461E5D-07FF-4B38-AEC5-C6870037567B}"/>
                  </a:ext>
                </a:extLst>
              </p:cNvPr>
              <p:cNvSpPr txBox="1">
                <a:spLocks noRot="1" noChangeAspect="1" noMove="1" noResize="1" noEditPoints="1" noAdjustHandles="1" noChangeArrowheads="1" noChangeShapeType="1" noTextEdit="1"/>
              </p:cNvSpPr>
              <p:nvPr/>
            </p:nvSpPr>
            <p:spPr>
              <a:xfrm>
                <a:off x="8491823" y="2202195"/>
                <a:ext cx="60468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36DDC4-43DD-4A45-87C0-1696BC0E6BD0}"/>
                  </a:ext>
                </a:extLst>
              </p:cNvPr>
              <p:cNvSpPr txBox="1"/>
              <p:nvPr/>
            </p:nvSpPr>
            <p:spPr>
              <a:xfrm>
                <a:off x="940224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59" name="TextBox 58">
                <a:extLst>
                  <a:ext uri="{FF2B5EF4-FFF2-40B4-BE49-F238E27FC236}">
                    <a16:creationId xmlns:a16="http://schemas.microsoft.com/office/drawing/2014/main" id="{BB36DDC4-43DD-4A45-87C0-1696BC0E6BD0}"/>
                  </a:ext>
                </a:extLst>
              </p:cNvPr>
              <p:cNvSpPr txBox="1">
                <a:spLocks noRot="1" noChangeAspect="1" noMove="1" noResize="1" noEditPoints="1" noAdjustHandles="1" noChangeArrowheads="1" noChangeShapeType="1" noTextEdit="1"/>
              </p:cNvSpPr>
              <p:nvPr/>
            </p:nvSpPr>
            <p:spPr>
              <a:xfrm>
                <a:off x="9402248" y="3244334"/>
                <a:ext cx="604684"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BC8A207-DE36-4925-85EB-153D4DDB4B80}"/>
                  </a:ext>
                </a:extLst>
              </p:cNvPr>
              <p:cNvSpPr txBox="1"/>
              <p:nvPr/>
            </p:nvSpPr>
            <p:spPr>
              <a:xfrm>
                <a:off x="10042140" y="172997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60" name="TextBox 59">
                <a:extLst>
                  <a:ext uri="{FF2B5EF4-FFF2-40B4-BE49-F238E27FC236}">
                    <a16:creationId xmlns:a16="http://schemas.microsoft.com/office/drawing/2014/main" id="{DBC8A207-DE36-4925-85EB-153D4DDB4B80}"/>
                  </a:ext>
                </a:extLst>
              </p:cNvPr>
              <p:cNvSpPr txBox="1">
                <a:spLocks noRot="1" noChangeAspect="1" noMove="1" noResize="1" noEditPoints="1" noAdjustHandles="1" noChangeArrowheads="1" noChangeShapeType="1" noTextEdit="1"/>
              </p:cNvSpPr>
              <p:nvPr/>
            </p:nvSpPr>
            <p:spPr>
              <a:xfrm>
                <a:off x="10042140" y="1729977"/>
                <a:ext cx="604684"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0470D6-1782-4196-9740-D2680B2212E7}"/>
                  </a:ext>
                </a:extLst>
              </p:cNvPr>
              <p:cNvSpPr txBox="1"/>
              <p:nvPr/>
            </p:nvSpPr>
            <p:spPr>
              <a:xfrm>
                <a:off x="7254475"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61" name="TextBox 60">
                <a:extLst>
                  <a:ext uri="{FF2B5EF4-FFF2-40B4-BE49-F238E27FC236}">
                    <a16:creationId xmlns:a16="http://schemas.microsoft.com/office/drawing/2014/main" id="{1F0470D6-1782-4196-9740-D2680B2212E7}"/>
                  </a:ext>
                </a:extLst>
              </p:cNvPr>
              <p:cNvSpPr txBox="1">
                <a:spLocks noRot="1" noChangeAspect="1" noMove="1" noResize="1" noEditPoints="1" noAdjustHandles="1" noChangeArrowheads="1" noChangeShapeType="1" noTextEdit="1"/>
              </p:cNvSpPr>
              <p:nvPr/>
            </p:nvSpPr>
            <p:spPr>
              <a:xfrm>
                <a:off x="7254475" y="1729765"/>
                <a:ext cx="1015490"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E847B2-5B31-46E7-B4C8-F22EBD96A4A7}"/>
                  </a:ext>
                </a:extLst>
              </p:cNvPr>
              <p:cNvSpPr txBox="1"/>
              <p:nvPr/>
            </p:nvSpPr>
            <p:spPr>
              <a:xfrm>
                <a:off x="6372879" y="323374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62" name="TextBox 61">
                <a:extLst>
                  <a:ext uri="{FF2B5EF4-FFF2-40B4-BE49-F238E27FC236}">
                    <a16:creationId xmlns:a16="http://schemas.microsoft.com/office/drawing/2014/main" id="{1AE847B2-5B31-46E7-B4C8-F22EBD96A4A7}"/>
                  </a:ext>
                </a:extLst>
              </p:cNvPr>
              <p:cNvSpPr txBox="1">
                <a:spLocks noRot="1" noChangeAspect="1" noMove="1" noResize="1" noEditPoints="1" noAdjustHandles="1" noChangeArrowheads="1" noChangeShapeType="1" noTextEdit="1"/>
              </p:cNvSpPr>
              <p:nvPr/>
            </p:nvSpPr>
            <p:spPr>
              <a:xfrm>
                <a:off x="6372879" y="3233744"/>
                <a:ext cx="604684"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968580-91DB-4C29-ACA5-D1A520A1DE3B}"/>
                  </a:ext>
                </a:extLst>
              </p:cNvPr>
              <p:cNvSpPr txBox="1"/>
              <p:nvPr/>
            </p:nvSpPr>
            <p:spPr>
              <a:xfrm>
                <a:off x="8388418" y="40425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63" name="TextBox 62">
                <a:extLst>
                  <a:ext uri="{FF2B5EF4-FFF2-40B4-BE49-F238E27FC236}">
                    <a16:creationId xmlns:a16="http://schemas.microsoft.com/office/drawing/2014/main" id="{F5968580-91DB-4C29-ACA5-D1A520A1DE3B}"/>
                  </a:ext>
                </a:extLst>
              </p:cNvPr>
              <p:cNvSpPr txBox="1">
                <a:spLocks noRot="1" noChangeAspect="1" noMove="1" noResize="1" noEditPoints="1" noAdjustHandles="1" noChangeArrowheads="1" noChangeShapeType="1" noTextEdit="1"/>
              </p:cNvSpPr>
              <p:nvPr/>
            </p:nvSpPr>
            <p:spPr>
              <a:xfrm>
                <a:off x="8388418" y="4042569"/>
                <a:ext cx="604684" cy="369332"/>
              </a:xfrm>
              <a:prstGeom prst="rect">
                <a:avLst/>
              </a:prstGeom>
              <a:blipFill>
                <a:blip r:embed="rId31"/>
                <a:stretch>
                  <a:fillRect/>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1F6870C7-5AE0-4561-80BE-0C8F9A281B1D}"/>
              </a:ext>
            </a:extLst>
          </p:cNvPr>
          <p:cNvCxnSpPr>
            <a:cxnSpLocks/>
            <a:stCxn id="48" idx="3"/>
            <a:endCxn id="49" idx="1"/>
          </p:cNvCxnSpPr>
          <p:nvPr/>
        </p:nvCxnSpPr>
        <p:spPr>
          <a:xfrm rot="5400000">
            <a:off x="6310376" y="3529513"/>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6349CD-2065-4E5A-BC6E-3BD4CE0CB678}"/>
                  </a:ext>
                </a:extLst>
              </p:cNvPr>
              <p:cNvSpPr txBox="1"/>
              <p:nvPr/>
            </p:nvSpPr>
            <p:spPr>
              <a:xfrm>
                <a:off x="744818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65" name="TextBox 64">
                <a:extLst>
                  <a:ext uri="{FF2B5EF4-FFF2-40B4-BE49-F238E27FC236}">
                    <a16:creationId xmlns:a16="http://schemas.microsoft.com/office/drawing/2014/main" id="{7F6349CD-2065-4E5A-BC6E-3BD4CE0CB678}"/>
                  </a:ext>
                </a:extLst>
              </p:cNvPr>
              <p:cNvSpPr txBox="1">
                <a:spLocks noRot="1" noChangeAspect="1" noMove="1" noResize="1" noEditPoints="1" noAdjustHandles="1" noChangeArrowheads="1" noChangeShapeType="1" noTextEdit="1"/>
              </p:cNvSpPr>
              <p:nvPr/>
            </p:nvSpPr>
            <p:spPr>
              <a:xfrm>
                <a:off x="7448188" y="3244334"/>
                <a:ext cx="604684" cy="369332"/>
              </a:xfrm>
              <a:prstGeom prst="rect">
                <a:avLst/>
              </a:prstGeom>
              <a:blipFill>
                <a:blip r:embed="rId32"/>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E0F0249-1C1E-48E3-AB23-CF9EAD370B51}"/>
              </a:ext>
            </a:extLst>
          </p:cNvPr>
          <p:cNvCxnSpPr>
            <a:cxnSpLocks/>
            <a:stCxn id="49" idx="6"/>
            <a:endCxn id="51" idx="2"/>
          </p:cNvCxnSpPr>
          <p:nvPr/>
        </p:nvCxnSpPr>
        <p:spPr>
          <a:xfrm flipV="1">
            <a:off x="8246016" y="4414055"/>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56053B2-BC5D-470E-B3F6-626E84CA7363}"/>
                  </a:ext>
                </a:extLst>
              </p:cNvPr>
              <p:cNvSpPr txBox="1"/>
              <p:nvPr/>
            </p:nvSpPr>
            <p:spPr>
              <a:xfrm>
                <a:off x="8292819"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67" name="TextBox 66">
                <a:extLst>
                  <a:ext uri="{FF2B5EF4-FFF2-40B4-BE49-F238E27FC236}">
                    <a16:creationId xmlns:a16="http://schemas.microsoft.com/office/drawing/2014/main" id="{F56053B2-BC5D-470E-B3F6-626E84CA7363}"/>
                  </a:ext>
                </a:extLst>
              </p:cNvPr>
              <p:cNvSpPr txBox="1">
                <a:spLocks noRot="1" noChangeAspect="1" noMove="1" noResize="1" noEditPoints="1" noAdjustHandles="1" noChangeArrowheads="1" noChangeShapeType="1" noTextEdit="1"/>
              </p:cNvSpPr>
              <p:nvPr/>
            </p:nvSpPr>
            <p:spPr>
              <a:xfrm>
                <a:off x="8292819" y="3244334"/>
                <a:ext cx="604684"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736C5C5-1BA3-4175-8650-5560E5E65993}"/>
                  </a:ext>
                </a:extLst>
              </p:cNvPr>
              <p:cNvSpPr txBox="1"/>
              <p:nvPr/>
            </p:nvSpPr>
            <p:spPr>
              <a:xfrm>
                <a:off x="6584724" y="169898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68" name="TextBox 67">
                <a:extLst>
                  <a:ext uri="{FF2B5EF4-FFF2-40B4-BE49-F238E27FC236}">
                    <a16:creationId xmlns:a16="http://schemas.microsoft.com/office/drawing/2014/main" id="{5736C5C5-1BA3-4175-8650-5560E5E65993}"/>
                  </a:ext>
                </a:extLst>
              </p:cNvPr>
              <p:cNvSpPr txBox="1">
                <a:spLocks noRot="1" noChangeAspect="1" noMove="1" noResize="1" noEditPoints="1" noAdjustHandles="1" noChangeArrowheads="1" noChangeShapeType="1" noTextEdit="1"/>
              </p:cNvSpPr>
              <p:nvPr/>
            </p:nvSpPr>
            <p:spPr>
              <a:xfrm>
                <a:off x="6584724" y="1698986"/>
                <a:ext cx="604684"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B35074-2857-4503-B80F-872FE9161117}"/>
                  </a:ext>
                </a:extLst>
              </p:cNvPr>
              <p:cNvSpPr txBox="1"/>
              <p:nvPr/>
            </p:nvSpPr>
            <p:spPr>
              <a:xfrm>
                <a:off x="10646824"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69" name="TextBox 68">
                <a:extLst>
                  <a:ext uri="{FF2B5EF4-FFF2-40B4-BE49-F238E27FC236}">
                    <a16:creationId xmlns:a16="http://schemas.microsoft.com/office/drawing/2014/main" id="{96B35074-2857-4503-B80F-872FE9161117}"/>
                  </a:ext>
                </a:extLst>
              </p:cNvPr>
              <p:cNvSpPr txBox="1">
                <a:spLocks noRot="1" noChangeAspect="1" noMove="1" noResize="1" noEditPoints="1" noAdjustHandles="1" noChangeArrowheads="1" noChangeShapeType="1" noTextEdit="1"/>
              </p:cNvSpPr>
              <p:nvPr/>
            </p:nvSpPr>
            <p:spPr>
              <a:xfrm>
                <a:off x="10646824" y="1729765"/>
                <a:ext cx="1015490" cy="33855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96558FC-62BA-42F0-B911-CBC58269AB1B}"/>
                  </a:ext>
                </a:extLst>
              </p:cNvPr>
              <p:cNvSpPr txBox="1"/>
              <p:nvPr/>
            </p:nvSpPr>
            <p:spPr>
              <a:xfrm>
                <a:off x="8204076" y="254043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0" name="TextBox 69">
                <a:extLst>
                  <a:ext uri="{FF2B5EF4-FFF2-40B4-BE49-F238E27FC236}">
                    <a16:creationId xmlns:a16="http://schemas.microsoft.com/office/drawing/2014/main" id="{796558FC-62BA-42F0-B911-CBC58269AB1B}"/>
                  </a:ext>
                </a:extLst>
              </p:cNvPr>
              <p:cNvSpPr txBox="1">
                <a:spLocks noRot="1" noChangeAspect="1" noMove="1" noResize="1" noEditPoints="1" noAdjustHandles="1" noChangeArrowheads="1" noChangeShapeType="1" noTextEdit="1"/>
              </p:cNvSpPr>
              <p:nvPr/>
            </p:nvSpPr>
            <p:spPr>
              <a:xfrm>
                <a:off x="8204076" y="2540435"/>
                <a:ext cx="1015490" cy="33855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2E5549F-340A-45A6-B4F9-5F0B887950BD}"/>
                  </a:ext>
                </a:extLst>
              </p:cNvPr>
              <p:cNvSpPr txBox="1"/>
              <p:nvPr/>
            </p:nvSpPr>
            <p:spPr>
              <a:xfrm>
                <a:off x="9820253" y="327511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71" name="TextBox 70">
                <a:extLst>
                  <a:ext uri="{FF2B5EF4-FFF2-40B4-BE49-F238E27FC236}">
                    <a16:creationId xmlns:a16="http://schemas.microsoft.com/office/drawing/2014/main" id="{32E5549F-340A-45A6-B4F9-5F0B887950BD}"/>
                  </a:ext>
                </a:extLst>
              </p:cNvPr>
              <p:cNvSpPr txBox="1">
                <a:spLocks noRot="1" noChangeAspect="1" noMove="1" noResize="1" noEditPoints="1" noAdjustHandles="1" noChangeArrowheads="1" noChangeShapeType="1" noTextEdit="1"/>
              </p:cNvSpPr>
              <p:nvPr/>
            </p:nvSpPr>
            <p:spPr>
              <a:xfrm>
                <a:off x="9820253" y="3275112"/>
                <a:ext cx="1015490" cy="338554"/>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547ED9-88AC-4761-9589-B672CECBDB88}"/>
                  </a:ext>
                </a:extLst>
              </p:cNvPr>
              <p:cNvSpPr txBox="1"/>
              <p:nvPr/>
            </p:nvSpPr>
            <p:spPr>
              <a:xfrm>
                <a:off x="8162133" y="441190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72" name="TextBox 71">
                <a:extLst>
                  <a:ext uri="{FF2B5EF4-FFF2-40B4-BE49-F238E27FC236}">
                    <a16:creationId xmlns:a16="http://schemas.microsoft.com/office/drawing/2014/main" id="{82547ED9-88AC-4761-9589-B672CECBDB88}"/>
                  </a:ext>
                </a:extLst>
              </p:cNvPr>
              <p:cNvSpPr txBox="1">
                <a:spLocks noRot="1" noChangeAspect="1" noMove="1" noResize="1" noEditPoints="1" noAdjustHandles="1" noChangeArrowheads="1" noChangeShapeType="1" noTextEdit="1"/>
              </p:cNvSpPr>
              <p:nvPr/>
            </p:nvSpPr>
            <p:spPr>
              <a:xfrm>
                <a:off x="8162133" y="4411901"/>
                <a:ext cx="1015490" cy="338554"/>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341837B-586D-4EF4-B7DF-D03872967F09}"/>
                  </a:ext>
                </a:extLst>
              </p:cNvPr>
              <p:cNvSpPr txBox="1"/>
              <p:nvPr/>
            </p:nvSpPr>
            <p:spPr>
              <a:xfrm>
                <a:off x="8451608" y="3492794"/>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3" name="TextBox 72">
                <a:extLst>
                  <a:ext uri="{FF2B5EF4-FFF2-40B4-BE49-F238E27FC236}">
                    <a16:creationId xmlns:a16="http://schemas.microsoft.com/office/drawing/2014/main" id="{C341837B-586D-4EF4-B7DF-D03872967F09}"/>
                  </a:ext>
                </a:extLst>
              </p:cNvPr>
              <p:cNvSpPr txBox="1">
                <a:spLocks noRot="1" noChangeAspect="1" noMove="1" noResize="1" noEditPoints="1" noAdjustHandles="1" noChangeArrowheads="1" noChangeShapeType="1" noTextEdit="1"/>
              </p:cNvSpPr>
              <p:nvPr/>
            </p:nvSpPr>
            <p:spPr>
              <a:xfrm>
                <a:off x="8451608" y="3492794"/>
                <a:ext cx="1015490" cy="338554"/>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5A4BB44-D074-4A59-B182-62F73304F5DF}"/>
                  </a:ext>
                </a:extLst>
              </p:cNvPr>
              <p:cNvSpPr txBox="1"/>
              <p:nvPr/>
            </p:nvSpPr>
            <p:spPr>
              <a:xfrm>
                <a:off x="6128738" y="3717700"/>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4" name="TextBox 73">
                <a:extLst>
                  <a:ext uri="{FF2B5EF4-FFF2-40B4-BE49-F238E27FC236}">
                    <a16:creationId xmlns:a16="http://schemas.microsoft.com/office/drawing/2014/main" id="{A5A4BB44-D074-4A59-B182-62F73304F5DF}"/>
                  </a:ext>
                </a:extLst>
              </p:cNvPr>
              <p:cNvSpPr txBox="1">
                <a:spLocks noRot="1" noChangeAspect="1" noMove="1" noResize="1" noEditPoints="1" noAdjustHandles="1" noChangeArrowheads="1" noChangeShapeType="1" noTextEdit="1"/>
              </p:cNvSpPr>
              <p:nvPr/>
            </p:nvSpPr>
            <p:spPr>
              <a:xfrm>
                <a:off x="6128738" y="3717700"/>
                <a:ext cx="1015490" cy="338554"/>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00509D0-AF1B-410E-8C3F-1AA8C4E4ACEB}"/>
                  </a:ext>
                </a:extLst>
              </p:cNvPr>
              <p:cNvSpPr txBox="1"/>
              <p:nvPr/>
            </p:nvSpPr>
            <p:spPr>
              <a:xfrm>
                <a:off x="7343857" y="3710477"/>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5" name="TextBox 74">
                <a:extLst>
                  <a:ext uri="{FF2B5EF4-FFF2-40B4-BE49-F238E27FC236}">
                    <a16:creationId xmlns:a16="http://schemas.microsoft.com/office/drawing/2014/main" id="{700509D0-AF1B-410E-8C3F-1AA8C4E4ACEB}"/>
                  </a:ext>
                </a:extLst>
              </p:cNvPr>
              <p:cNvSpPr txBox="1">
                <a:spLocks noRot="1" noChangeAspect="1" noMove="1" noResize="1" noEditPoints="1" noAdjustHandles="1" noChangeArrowheads="1" noChangeShapeType="1" noTextEdit="1"/>
              </p:cNvSpPr>
              <p:nvPr/>
            </p:nvSpPr>
            <p:spPr>
              <a:xfrm>
                <a:off x="7343857" y="3710477"/>
                <a:ext cx="1015490" cy="338554"/>
              </a:xfrm>
              <a:prstGeom prst="rect">
                <a:avLst/>
              </a:prstGeom>
              <a:blipFill>
                <a:blip r:embed="rId41"/>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74F7ADA0-80C4-4EA4-8B2C-FEA9C4C39234}"/>
              </a:ext>
            </a:extLst>
          </p:cNvPr>
          <p:cNvSpPr/>
          <p:nvPr/>
        </p:nvSpPr>
        <p:spPr bwMode="gray">
          <a:xfrm>
            <a:off x="11015543" y="4222147"/>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77" name="Straight Arrow Connector 76">
            <a:extLst>
              <a:ext uri="{FF2B5EF4-FFF2-40B4-BE49-F238E27FC236}">
                <a16:creationId xmlns:a16="http://schemas.microsoft.com/office/drawing/2014/main" id="{184E6545-CA5D-45AA-96F1-58318CBB7836}"/>
              </a:ext>
            </a:extLst>
          </p:cNvPr>
          <p:cNvCxnSpPr>
            <a:cxnSpLocks/>
            <a:stCxn id="51" idx="6"/>
            <a:endCxn id="76" idx="1"/>
          </p:cNvCxnSpPr>
          <p:nvPr/>
        </p:nvCxnSpPr>
        <p:spPr>
          <a:xfrm>
            <a:off x="10711457" y="4414055"/>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A2AA95-9D99-4899-9323-D20ABCBA8317}"/>
                  </a:ext>
                </a:extLst>
              </p:cNvPr>
              <p:cNvSpPr txBox="1"/>
              <p:nvPr/>
            </p:nvSpPr>
            <p:spPr>
              <a:xfrm>
                <a:off x="10549885" y="40131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78" name="TextBox 77">
                <a:extLst>
                  <a:ext uri="{FF2B5EF4-FFF2-40B4-BE49-F238E27FC236}">
                    <a16:creationId xmlns:a16="http://schemas.microsoft.com/office/drawing/2014/main" id="{80A2AA95-9D99-4899-9323-D20ABCBA8317}"/>
                  </a:ext>
                </a:extLst>
              </p:cNvPr>
              <p:cNvSpPr txBox="1">
                <a:spLocks noRot="1" noChangeAspect="1" noMove="1" noResize="1" noEditPoints="1" noAdjustHandles="1" noChangeArrowheads="1" noChangeShapeType="1" noTextEdit="1"/>
              </p:cNvSpPr>
              <p:nvPr/>
            </p:nvSpPr>
            <p:spPr>
              <a:xfrm>
                <a:off x="10549885" y="4013190"/>
                <a:ext cx="604684"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5811BC9-1170-4945-B419-7F59C9F34382}"/>
                  </a:ext>
                </a:extLst>
              </p:cNvPr>
              <p:cNvSpPr txBox="1"/>
              <p:nvPr/>
            </p:nvSpPr>
            <p:spPr>
              <a:xfrm>
                <a:off x="10354893" y="458117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79" name="TextBox 78">
                <a:extLst>
                  <a:ext uri="{FF2B5EF4-FFF2-40B4-BE49-F238E27FC236}">
                    <a16:creationId xmlns:a16="http://schemas.microsoft.com/office/drawing/2014/main" id="{E5811BC9-1170-4945-B419-7F59C9F34382}"/>
                  </a:ext>
                </a:extLst>
              </p:cNvPr>
              <p:cNvSpPr txBox="1">
                <a:spLocks noRot="1" noChangeAspect="1" noMove="1" noResize="1" noEditPoints="1" noAdjustHandles="1" noChangeArrowheads="1" noChangeShapeType="1" noTextEdit="1"/>
              </p:cNvSpPr>
              <p:nvPr/>
            </p:nvSpPr>
            <p:spPr>
              <a:xfrm>
                <a:off x="10354893" y="4581178"/>
                <a:ext cx="1015490" cy="3385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AE1A644-E7CA-4CF1-A135-EAD8119FEF38}"/>
                  </a:ext>
                </a:extLst>
              </p:cNvPr>
              <p:cNvSpPr txBox="1"/>
              <p:nvPr/>
            </p:nvSpPr>
            <p:spPr bwMode="gray">
              <a:xfrm>
                <a:off x="6229120" y="5879996"/>
                <a:ext cx="5527963" cy="3385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solidFill>
                      <a:schemeClr val="accent1"/>
                    </a:solidFill>
                  </a:rPr>
                  <a:t>Value of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sub>
                    </m:sSub>
                  </m:oMath>
                </a14:m>
                <a:r>
                  <a:rPr lang="en-US" dirty="0">
                    <a:solidFill>
                      <a:schemeClr val="accent1"/>
                    </a:solidFill>
                  </a:rPr>
                  <a:t> =  4 + 20*0.5 +(-2 +0.5*0.0) =14</a:t>
                </a:r>
              </a:p>
            </p:txBody>
          </p:sp>
        </mc:Choice>
        <mc:Fallback xmlns="">
          <p:sp>
            <p:nvSpPr>
              <p:cNvPr id="90" name="TextBox 89">
                <a:extLst>
                  <a:ext uri="{FF2B5EF4-FFF2-40B4-BE49-F238E27FC236}">
                    <a16:creationId xmlns:a16="http://schemas.microsoft.com/office/drawing/2014/main" id="{CAE1A644-E7CA-4CF1-A135-EAD8119FEF38}"/>
                  </a:ext>
                </a:extLst>
              </p:cNvPr>
              <p:cNvSpPr txBox="1">
                <a:spLocks noRot="1" noChangeAspect="1" noMove="1" noResize="1" noEditPoints="1" noAdjustHandles="1" noChangeArrowheads="1" noChangeShapeType="1" noTextEdit="1"/>
              </p:cNvSpPr>
              <p:nvPr/>
            </p:nvSpPr>
            <p:spPr bwMode="gray">
              <a:xfrm>
                <a:off x="6229120" y="5879996"/>
                <a:ext cx="5527963" cy="338554"/>
              </a:xfrm>
              <a:prstGeom prst="rect">
                <a:avLst/>
              </a:prstGeom>
              <a:blipFill>
                <a:blip r:embed="rId44"/>
                <a:stretch>
                  <a:fillRect l="-2646" t="-23636" r="-44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8BAE9DB-0409-441A-8BC3-5D89894C535B}"/>
                  </a:ext>
                </a:extLst>
              </p:cNvPr>
              <p:cNvSpPr/>
              <p:nvPr/>
            </p:nvSpPr>
            <p:spPr>
              <a:xfrm>
                <a:off x="6698541" y="4967900"/>
                <a:ext cx="3883627" cy="723275"/>
              </a:xfrm>
              <a:prstGeom prst="rect">
                <a:avLst/>
              </a:prstGeom>
            </p:spPr>
            <p:txBody>
              <a:bodyPr wrap="none">
                <a:spAutoFit/>
              </a:bodyPr>
              <a:lstStyle/>
              <a:p>
                <a:pPr>
                  <a:spcBef>
                    <a:spcPts val="300"/>
                  </a:spcBef>
                  <a:spcAft>
                    <a:spcPts val="300"/>
                  </a:spcAft>
                  <a:buClr>
                    <a:schemeClr val="accent1"/>
                  </a:buClr>
                  <a:buSzPct val="90000"/>
                </a:pPr>
                <a:r>
                  <a:rPr lang="en-US" dirty="0">
                    <a:solidFill>
                      <a:schemeClr val="accent1"/>
                    </a:solidFill>
                  </a:rPr>
                  <a:t>Assuming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𝛾</m:t>
                    </m:r>
                  </m:oMath>
                </a14:m>
                <a:r>
                  <a:rPr lang="en-US" dirty="0">
                    <a:solidFill>
                      <a:schemeClr val="accent1"/>
                    </a:solidFill>
                  </a:rPr>
                  <a:t>=1</a:t>
                </a:r>
              </a:p>
              <a:p>
                <a:pPr>
                  <a:spcBef>
                    <a:spcPts val="300"/>
                  </a:spcBef>
                  <a:spcAft>
                    <a:spcPts val="300"/>
                  </a:spcAft>
                  <a:buClr>
                    <a:schemeClr val="accent1"/>
                  </a:buClr>
                  <a:buSzPct val="90000"/>
                </a:pPr>
                <a:r>
                  <a:rPr lang="en-US" dirty="0">
                    <a:solidFill>
                      <a:schemeClr val="accent1"/>
                    </a:solidFill>
                  </a:rPr>
                  <a:t>Initialize value states with  zero</a:t>
                </a:r>
              </a:p>
            </p:txBody>
          </p:sp>
        </mc:Choice>
        <mc:Fallback xmlns="">
          <p:sp>
            <p:nvSpPr>
              <p:cNvPr id="127" name="Rectangle 126">
                <a:extLst>
                  <a:ext uri="{FF2B5EF4-FFF2-40B4-BE49-F238E27FC236}">
                    <a16:creationId xmlns:a16="http://schemas.microsoft.com/office/drawing/2014/main" id="{18BAE9DB-0409-441A-8BC3-5D89894C535B}"/>
                  </a:ext>
                </a:extLst>
              </p:cNvPr>
              <p:cNvSpPr>
                <a:spLocks noRot="1" noChangeAspect="1" noMove="1" noResize="1" noEditPoints="1" noAdjustHandles="1" noChangeArrowheads="1" noChangeShapeType="1" noTextEdit="1"/>
              </p:cNvSpPr>
              <p:nvPr/>
            </p:nvSpPr>
            <p:spPr>
              <a:xfrm>
                <a:off x="6698541" y="4967900"/>
                <a:ext cx="3883627" cy="723275"/>
              </a:xfrm>
              <a:prstGeom prst="rect">
                <a:avLst/>
              </a:prstGeom>
              <a:blipFill>
                <a:blip r:embed="rId45"/>
                <a:stretch>
                  <a:fillRect l="-1413" t="-5042" r="-471" b="-12605"/>
                </a:stretch>
              </a:blipFill>
            </p:spPr>
            <p:txBody>
              <a:bodyPr/>
              <a:lstStyle/>
              <a:p>
                <a:r>
                  <a:rPr lang="en-US">
                    <a:noFill/>
                  </a:rPr>
                  <a:t> </a:t>
                </a:r>
              </a:p>
            </p:txBody>
          </p:sp>
        </mc:Fallback>
      </mc:AlternateContent>
    </p:spTree>
    <p:extLst>
      <p:ext uri="{BB962C8B-B14F-4D97-AF65-F5344CB8AC3E}">
        <p14:creationId xmlns:p14="http://schemas.microsoft.com/office/powerpoint/2010/main" val="165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8" grpId="0"/>
      <p:bldP spid="59" grpId="0"/>
      <p:bldP spid="60" grpId="0"/>
      <p:bldP spid="61" grpId="0"/>
      <p:bldP spid="62" grpId="0"/>
      <p:bldP spid="63" grpId="0"/>
      <p:bldP spid="65" grpId="0"/>
      <p:bldP spid="67" grpId="0"/>
      <p:bldP spid="68" grpId="0"/>
      <p:bldP spid="69" grpId="0"/>
      <p:bldP spid="70" grpId="0"/>
      <p:bldP spid="71" grpId="0"/>
      <p:bldP spid="72" grpId="0"/>
      <p:bldP spid="73" grpId="0"/>
      <p:bldP spid="74" grpId="0"/>
      <p:bldP spid="75" grpId="0"/>
      <p:bldP spid="76" grpId="0" animBg="1"/>
      <p:bldP spid="78" grpId="0"/>
      <p:bldP spid="79" grpId="0"/>
      <p:bldP spid="90" grpId="0"/>
      <p:bldP spid="1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A3B2-7EA2-4DBB-B74F-F6301FD66D8A}"/>
              </a:ext>
            </a:extLst>
          </p:cNvPr>
          <p:cNvSpPr>
            <a:spLocks noGrp="1"/>
          </p:cNvSpPr>
          <p:nvPr>
            <p:ph type="title"/>
          </p:nvPr>
        </p:nvSpPr>
        <p:spPr/>
        <p:txBody>
          <a:bodyPr/>
          <a:lstStyle/>
          <a:p>
            <a:r>
              <a:rPr lang="en-US" dirty="0"/>
              <a:t>Bellman equation in </a:t>
            </a:r>
            <a:r>
              <a:rPr lang="en-US" b="1" dirty="0"/>
              <a:t>matrix form</a:t>
            </a:r>
          </a:p>
        </p:txBody>
      </p:sp>
      <p:sp>
        <p:nvSpPr>
          <p:cNvPr id="4" name="TextBox 3">
            <a:extLst>
              <a:ext uri="{FF2B5EF4-FFF2-40B4-BE49-F238E27FC236}">
                <a16:creationId xmlns:a16="http://schemas.microsoft.com/office/drawing/2014/main" id="{B67A48A5-B21A-4A4C-B322-9AB9DE90E04D}"/>
              </a:ext>
            </a:extLst>
          </p:cNvPr>
          <p:cNvSpPr txBox="1"/>
          <p:nvPr/>
        </p:nvSpPr>
        <p:spPr bwMode="gray">
          <a:xfrm>
            <a:off x="1280004" y="4826968"/>
            <a:ext cx="4010341" cy="96533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Feasible for small number of states</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Linear version of the Bellman Equation</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err="1"/>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77AD74-DE61-4E65-8037-4D45C91304C0}"/>
                  </a:ext>
                </a:extLst>
              </p:cNvPr>
              <p:cNvSpPr txBox="1"/>
              <p:nvPr/>
            </p:nvSpPr>
            <p:spPr bwMode="gray">
              <a:xfrm>
                <a:off x="1323415" y="1065697"/>
                <a:ext cx="1806799"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oMath>
                  </m:oMathPara>
                </a14:m>
                <a:endParaRPr lang="en-US" sz="2400" dirty="0" err="1"/>
              </a:p>
            </p:txBody>
          </p:sp>
        </mc:Choice>
        <mc:Fallback xmlns="">
          <p:sp>
            <p:nvSpPr>
              <p:cNvPr id="33" name="TextBox 32">
                <a:extLst>
                  <a:ext uri="{FF2B5EF4-FFF2-40B4-BE49-F238E27FC236}">
                    <a16:creationId xmlns:a16="http://schemas.microsoft.com/office/drawing/2014/main" id="{0A77AD74-DE61-4E65-8037-4D45C91304C0}"/>
                  </a:ext>
                </a:extLst>
              </p:cNvPr>
              <p:cNvSpPr txBox="1">
                <a:spLocks noRot="1" noChangeAspect="1" noMove="1" noResize="1" noEditPoints="1" noAdjustHandles="1" noChangeArrowheads="1" noChangeShapeType="1" noTextEdit="1"/>
              </p:cNvSpPr>
              <p:nvPr/>
            </p:nvSpPr>
            <p:spPr bwMode="gray">
              <a:xfrm>
                <a:off x="1323415" y="1065697"/>
                <a:ext cx="1806799" cy="423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771B90-CA96-43D2-810F-13EC2827A46E}"/>
                  </a:ext>
                </a:extLst>
              </p:cNvPr>
              <p:cNvSpPr txBox="1"/>
              <p:nvPr/>
            </p:nvSpPr>
            <p:spPr bwMode="gray">
              <a:xfrm>
                <a:off x="1183022" y="3711576"/>
                <a:ext cx="3001051"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=(1− </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m:oMathPara>
                </a14:m>
                <a:endParaRPr lang="en-US" sz="2400" dirty="0" err="1"/>
              </a:p>
            </p:txBody>
          </p:sp>
        </mc:Choice>
        <mc:Fallback xmlns="">
          <p:sp>
            <p:nvSpPr>
              <p:cNvPr id="34" name="TextBox 33">
                <a:extLst>
                  <a:ext uri="{FF2B5EF4-FFF2-40B4-BE49-F238E27FC236}">
                    <a16:creationId xmlns:a16="http://schemas.microsoft.com/office/drawing/2014/main" id="{4B771B90-CA96-43D2-810F-13EC2827A46E}"/>
                  </a:ext>
                </a:extLst>
              </p:cNvPr>
              <p:cNvSpPr txBox="1">
                <a:spLocks noRot="1" noChangeAspect="1" noMove="1" noResize="1" noEditPoints="1" noAdjustHandles="1" noChangeArrowheads="1" noChangeShapeType="1" noTextEdit="1"/>
              </p:cNvSpPr>
              <p:nvPr/>
            </p:nvSpPr>
            <p:spPr bwMode="gray">
              <a:xfrm>
                <a:off x="1183022" y="3711576"/>
                <a:ext cx="3001051" cy="4233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133891-CCBB-457C-9109-B6C5759D2C5F}"/>
                  </a:ext>
                </a:extLst>
              </p:cNvPr>
              <p:cNvSpPr txBox="1"/>
              <p:nvPr/>
            </p:nvSpPr>
            <p:spPr bwMode="gray">
              <a:xfrm>
                <a:off x="997527" y="2124426"/>
                <a:ext cx="5687291" cy="146678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1</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𝑛</m:t>
                                    </m:r>
                                  </m:sub>
                                </m:sSub>
                              </m:e>
                            </m:mr>
                          </m:m>
                        </m:e>
                      </m:d>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𝛾</m:t>
                      </m:r>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𝑛</m:t>
                                    </m:r>
                                  </m:sub>
                                </m:sSub>
                              </m:e>
                            </m:mr>
                            <m:mr>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𝑛𝑛</m:t>
                                    </m:r>
                                  </m:sub>
                                </m:sSub>
                              </m:e>
                            </m:mr>
                          </m:m>
                        </m:e>
                      </m:d>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oMath>
                  </m:oMathPara>
                </a14:m>
                <a:endParaRPr lang="en-US" sz="2400" dirty="0" err="1"/>
              </a:p>
            </p:txBody>
          </p:sp>
        </mc:Choice>
        <mc:Fallback xmlns="">
          <p:sp>
            <p:nvSpPr>
              <p:cNvPr id="36" name="TextBox 35">
                <a:extLst>
                  <a:ext uri="{FF2B5EF4-FFF2-40B4-BE49-F238E27FC236}">
                    <a16:creationId xmlns:a16="http://schemas.microsoft.com/office/drawing/2014/main" id="{BF133891-CCBB-457C-9109-B6C5759D2C5F}"/>
                  </a:ext>
                </a:extLst>
              </p:cNvPr>
              <p:cNvSpPr txBox="1">
                <a:spLocks noRot="1" noChangeAspect="1" noMove="1" noResize="1" noEditPoints="1" noAdjustHandles="1" noChangeArrowheads="1" noChangeShapeType="1" noTextEdit="1"/>
              </p:cNvSpPr>
              <p:nvPr/>
            </p:nvSpPr>
            <p:spPr bwMode="gray">
              <a:xfrm>
                <a:off x="997527" y="2124426"/>
                <a:ext cx="5687291" cy="1466782"/>
              </a:xfrm>
              <a:prstGeom prst="rect">
                <a:avLst/>
              </a:prstGeom>
              <a:blipFill>
                <a:blip r:embed="rId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4863EE82-DB3C-4FF6-8B7A-6ABE0012185D}"/>
              </a:ext>
            </a:extLst>
          </p:cNvPr>
          <p:cNvSpPr/>
          <p:nvPr/>
        </p:nvSpPr>
        <p:spPr bwMode="gray">
          <a:xfrm>
            <a:off x="1397766"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8" name="Rectangle 37">
            <a:extLst>
              <a:ext uri="{FF2B5EF4-FFF2-40B4-BE49-F238E27FC236}">
                <a16:creationId xmlns:a16="http://schemas.microsoft.com/office/drawing/2014/main" id="{EA79573E-E12C-4051-8B22-62934BA8D523}"/>
              </a:ext>
            </a:extLst>
          </p:cNvPr>
          <p:cNvSpPr/>
          <p:nvPr/>
        </p:nvSpPr>
        <p:spPr bwMode="gray">
          <a:xfrm>
            <a:off x="1996671"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DB679385-F2BA-4CE6-A1ED-B2A222FC5366}"/>
              </a:ext>
            </a:extLst>
          </p:cNvPr>
          <p:cNvSpPr/>
          <p:nvPr/>
        </p:nvSpPr>
        <p:spPr bwMode="gray">
          <a:xfrm>
            <a:off x="2700092"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2" name="Rectangle 41">
            <a:extLst>
              <a:ext uri="{FF2B5EF4-FFF2-40B4-BE49-F238E27FC236}">
                <a16:creationId xmlns:a16="http://schemas.microsoft.com/office/drawing/2014/main" id="{955265D0-8EF9-409F-B2F1-F637F4DABCC2}"/>
              </a:ext>
            </a:extLst>
          </p:cNvPr>
          <p:cNvSpPr/>
          <p:nvPr/>
        </p:nvSpPr>
        <p:spPr bwMode="gray">
          <a:xfrm>
            <a:off x="1432404"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Rectangle 42">
            <a:extLst>
              <a:ext uri="{FF2B5EF4-FFF2-40B4-BE49-F238E27FC236}">
                <a16:creationId xmlns:a16="http://schemas.microsoft.com/office/drawing/2014/main" id="{E3D84D01-9D1C-4D78-93DE-161151C90C44}"/>
              </a:ext>
            </a:extLst>
          </p:cNvPr>
          <p:cNvSpPr/>
          <p:nvPr/>
        </p:nvSpPr>
        <p:spPr bwMode="gray">
          <a:xfrm>
            <a:off x="257856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Rectangle 43">
            <a:extLst>
              <a:ext uri="{FF2B5EF4-FFF2-40B4-BE49-F238E27FC236}">
                <a16:creationId xmlns:a16="http://schemas.microsoft.com/office/drawing/2014/main" id="{E7B3BA07-C432-4898-A978-1A70DB35B323}"/>
              </a:ext>
            </a:extLst>
          </p:cNvPr>
          <p:cNvSpPr/>
          <p:nvPr/>
        </p:nvSpPr>
        <p:spPr bwMode="gray">
          <a:xfrm>
            <a:off x="451504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6" name="Connector: Elbow 45">
            <a:extLst>
              <a:ext uri="{FF2B5EF4-FFF2-40B4-BE49-F238E27FC236}">
                <a16:creationId xmlns:a16="http://schemas.microsoft.com/office/drawing/2014/main" id="{3B2E58D8-B353-4EC1-8E9F-779E0014FC6F}"/>
              </a:ext>
            </a:extLst>
          </p:cNvPr>
          <p:cNvCxnSpPr>
            <a:stCxn id="37" idx="2"/>
            <a:endCxn id="42" idx="0"/>
          </p:cNvCxnSpPr>
          <p:nvPr/>
        </p:nvCxnSpPr>
        <p:spPr bwMode="gray">
          <a:xfrm rot="16200000" flipH="1">
            <a:off x="1291631" y="1751431"/>
            <a:ext cx="449341" cy="34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DA8EFA7A-AEA4-4E60-86F7-904E9A46C92C}"/>
              </a:ext>
            </a:extLst>
          </p:cNvPr>
          <p:cNvCxnSpPr>
            <a:cxnSpLocks/>
            <a:stCxn id="38" idx="2"/>
            <a:endCxn id="43" idx="0"/>
          </p:cNvCxnSpPr>
          <p:nvPr/>
        </p:nvCxnSpPr>
        <p:spPr bwMode="gray">
          <a:xfrm rot="16200000" flipH="1">
            <a:off x="2164162" y="1477804"/>
            <a:ext cx="449341" cy="5818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4429DC-0936-4062-B3E2-DBC1F4B489F8}"/>
              </a:ext>
            </a:extLst>
          </p:cNvPr>
          <p:cNvCxnSpPr>
            <a:cxnSpLocks/>
            <a:stCxn id="39" idx="2"/>
            <a:endCxn id="44" idx="0"/>
          </p:cNvCxnSpPr>
          <p:nvPr/>
        </p:nvCxnSpPr>
        <p:spPr bwMode="gray">
          <a:xfrm rot="16200000" flipH="1">
            <a:off x="3484113" y="861275"/>
            <a:ext cx="449341" cy="181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510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4F-8F04-4267-9B2F-4204B1CA5FE9}"/>
              </a:ext>
            </a:extLst>
          </p:cNvPr>
          <p:cNvSpPr>
            <a:spLocks noGrp="1"/>
          </p:cNvSpPr>
          <p:nvPr>
            <p:ph type="title"/>
          </p:nvPr>
        </p:nvSpPr>
        <p:spPr/>
        <p:txBody>
          <a:bodyPr/>
          <a:lstStyle/>
          <a:p>
            <a:r>
              <a:rPr lang="en-US" dirty="0"/>
              <a:t>Markov Decision Process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21BB7-F3D1-4B6A-B481-AFA207F13852}"/>
                  </a:ext>
                </a:extLst>
              </p:cNvPr>
              <p:cNvSpPr>
                <a:spLocks noGrp="1"/>
              </p:cNvSpPr>
              <p:nvPr>
                <p:ph idx="1"/>
              </p:nvPr>
            </p:nvSpPr>
            <p:spPr>
              <a:xfrm>
                <a:off x="478369" y="1213308"/>
                <a:ext cx="11473384" cy="5092676"/>
              </a:xfrm>
            </p:spPr>
            <p:txBody>
              <a:bodyPr/>
              <a:lstStyle/>
              <a:p>
                <a:pPr marL="0" indent="0">
                  <a:buNone/>
                </a:pPr>
                <a:r>
                  <a:rPr lang="pt-BR" b="1" dirty="0"/>
                  <a:t>MDP = Markov Chain + Actions</a:t>
                </a:r>
              </a:p>
              <a:p>
                <a:r>
                  <a:rPr lang="pt-BR" dirty="0"/>
                  <a:t>Actions allow us to have control over the decision-making process</a:t>
                </a:r>
              </a:p>
              <a:p>
                <a:r>
                  <a:rPr lang="pt-BR" dirty="0"/>
                  <a:t>Policy = distribution over </a:t>
                </a:r>
                <a:r>
                  <a:rPr lang="pt-BR" dirty="0" err="1"/>
                  <a:t>actions</a:t>
                </a:r>
                <a:r>
                  <a:rPr lang="pt-BR" dirty="0"/>
                  <a:t> given states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𝑠</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𝑃</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𝐴</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pt-BR"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a:p>
                <a:endParaRPr lang="pt-BR" dirty="0"/>
              </a:p>
              <a:p>
                <a:r>
                  <a:rPr lang="pt-BR" u="sng" dirty="0"/>
                  <a:t>Implications to the model</a:t>
                </a:r>
                <a:r>
                  <a:rPr lang="pt-BR" dirty="0"/>
                  <a:t>:</a:t>
                </a:r>
              </a:p>
              <a:p>
                <a:pPr marL="342900" indent="-342900">
                  <a:buFont typeface="Arial" panose="020B0604020202020204" pitchFamily="34" charset="0"/>
                  <a:buChar char="•"/>
                </a:pPr>
                <a:r>
                  <a:rPr lang="pt-BR" dirty="0" err="1"/>
                  <a:t>Transition</a:t>
                </a:r>
                <a:r>
                  <a:rPr lang="pt-BR" dirty="0"/>
                  <a:t> for each action</a:t>
                </a:r>
              </a:p>
              <a:p>
                <a:pPr marL="342900" indent="-342900">
                  <a:buFont typeface="Arial" panose="020B0604020202020204" pitchFamily="34" charset="0"/>
                  <a:buChar char="•"/>
                </a:pPr>
                <a:r>
                  <a:rPr lang="pt-BR" dirty="0"/>
                  <a:t>Results of </a:t>
                </a:r>
                <a:r>
                  <a:rPr lang="pt-BR" dirty="0" err="1"/>
                  <a:t>actions</a:t>
                </a:r>
                <a:r>
                  <a:rPr lang="pt-BR" dirty="0"/>
                  <a:t> can be stochastic (non-deterministic)</a:t>
                </a:r>
              </a:p>
              <a:p>
                <a:endParaRPr lang="pt-BR" dirty="0"/>
              </a:p>
              <a:p>
                <a:r>
                  <a:rPr lang="en-US" dirty="0"/>
                  <a:t>Action Value Function</a:t>
                </a:r>
              </a:p>
              <a:p>
                <a:pPr marL="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𝑔𝑜𝑜𝑑</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1" i="1">
                          <a:latin typeface="Cambria Math" panose="02040503050406030204" pitchFamily="18" charset="0"/>
                        </a:rPr>
                        <m:t>𝑺𝒕𝒂𝒕𝒆</m:t>
                      </m:r>
                      <m:r>
                        <a:rPr lang="en-US" i="1">
                          <a:latin typeface="Cambria Math" panose="02040503050406030204" pitchFamily="18" charset="0"/>
                        </a:rPr>
                        <m:t> </m:t>
                      </m:r>
                      <m:r>
                        <a:rPr lang="en-US" b="1" i="1">
                          <a:latin typeface="Cambria Math" panose="02040503050406030204" pitchFamily="18" charset="0"/>
                        </a:rPr>
                        <m:t>𝒔</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𝑡𝑎𝑘𝑒</m:t>
                      </m:r>
                      <m:r>
                        <a:rPr lang="en-US"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𝒄𝒕𝒊𝒐𝒏</m:t>
                      </m:r>
                      <m:r>
                        <a:rPr lang="en-US" i="1">
                          <a:latin typeface="Cambria Math" panose="02040503050406030204" pitchFamily="18" charset="0"/>
                        </a:rPr>
                        <m:t> </m:t>
                      </m:r>
                      <m:r>
                        <a:rPr lang="en-US" b="1" i="1">
                          <a:latin typeface="Cambria Math" panose="02040503050406030204" pitchFamily="18" charset="0"/>
                        </a:rPr>
                        <m:t>𝒂</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𝑓𝑜𝑙𝑙𝑜𝑤</m:t>
                      </m:r>
                      <m:r>
                        <a:rPr lang="en-US" i="1">
                          <a:latin typeface="Cambria Math" panose="02040503050406030204" pitchFamily="18" charset="0"/>
                        </a:rPr>
                        <m:t> </m:t>
                      </m:r>
                      <m:r>
                        <a:rPr lang="en-US" b="1" i="1" smtClean="0">
                          <a:latin typeface="Cambria Math" panose="02040503050406030204" pitchFamily="18" charset="0"/>
                        </a:rPr>
                        <m:t>𝑷</m:t>
                      </m:r>
                      <m:r>
                        <a:rPr lang="en-US" b="1" i="1">
                          <a:latin typeface="Cambria Math" panose="02040503050406030204" pitchFamily="18" charset="0"/>
                        </a:rPr>
                        <m:t>𝒐𝒍𝒊𝒄𝒚</m:t>
                      </m:r>
                      <m:r>
                        <a:rPr lang="en-US"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𝝅</m:t>
                      </m:r>
                      <m:r>
                        <a:rPr lang="en-US" i="1">
                          <a:latin typeface="Cambria Math" panose="02040503050406030204" pitchFamily="18" charset="0"/>
                          <a:ea typeface="Cambria Math" panose="02040503050406030204" pitchFamily="18" charset="0"/>
                        </a:rPr>
                        <m:t> ?</m:t>
                      </m:r>
                    </m:oMath>
                  </m:oMathPara>
                </a14:m>
                <a:endParaRPr lang="en-US" dirty="0"/>
              </a:p>
              <a:p>
                <a:pPr lvl="3"/>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is the expected return of being at a state and taking a certain action and following a certain policy</a:t>
                </a:r>
              </a:p>
            </p:txBody>
          </p:sp>
        </mc:Choice>
        <mc:Fallback xmlns="">
          <p:sp>
            <p:nvSpPr>
              <p:cNvPr id="3" name="Content Placeholder 2">
                <a:extLst>
                  <a:ext uri="{FF2B5EF4-FFF2-40B4-BE49-F238E27FC236}">
                    <a16:creationId xmlns:a16="http://schemas.microsoft.com/office/drawing/2014/main" id="{A5121BB7-F3D1-4B6A-B481-AFA207F13852}"/>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b="-1916"/>
                </a:stretch>
              </a:blipFill>
            </p:spPr>
            <p:txBody>
              <a:bodyPr/>
              <a:lstStyle/>
              <a:p>
                <a:r>
                  <a:rPr lang="en-US">
                    <a:noFill/>
                  </a:rPr>
                  <a:t> </a:t>
                </a:r>
              </a:p>
            </p:txBody>
          </p:sp>
        </mc:Fallback>
      </mc:AlternateContent>
    </p:spTree>
    <p:extLst>
      <p:ext uri="{BB962C8B-B14F-4D97-AF65-F5344CB8AC3E}">
        <p14:creationId xmlns:p14="http://schemas.microsoft.com/office/powerpoint/2010/main" val="348785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C236-BABD-43B9-95A5-47B161CCAA36}"/>
              </a:ext>
            </a:extLst>
          </p:cNvPr>
          <p:cNvSpPr>
            <a:spLocks noGrp="1"/>
          </p:cNvSpPr>
          <p:nvPr>
            <p:ph type="title"/>
          </p:nvPr>
        </p:nvSpPr>
        <p:spPr/>
        <p:txBody>
          <a:bodyPr/>
          <a:lstStyle/>
          <a:p>
            <a:r>
              <a:rPr lang="pt-BR" dirty="0"/>
              <a:t>Why Multi-Armed Bandits (MAB)</a:t>
            </a:r>
            <a:r>
              <a:rPr lang="en-US" dirty="0"/>
              <a:t>?</a:t>
            </a:r>
          </a:p>
        </p:txBody>
      </p:sp>
      <p:sp>
        <p:nvSpPr>
          <p:cNvPr id="3" name="Content Placeholder 2">
            <a:extLst>
              <a:ext uri="{FF2B5EF4-FFF2-40B4-BE49-F238E27FC236}">
                <a16:creationId xmlns:a16="http://schemas.microsoft.com/office/drawing/2014/main" id="{E2775692-4A2C-4565-B321-9FB5BC999639}"/>
              </a:ext>
            </a:extLst>
          </p:cNvPr>
          <p:cNvSpPr>
            <a:spLocks noGrp="1"/>
          </p:cNvSpPr>
          <p:nvPr>
            <p:ph idx="1"/>
          </p:nvPr>
        </p:nvSpPr>
        <p:spPr/>
        <p:txBody>
          <a:bodyPr/>
          <a:lstStyle/>
          <a:p>
            <a:r>
              <a:rPr lang="en-US" sz="2000" dirty="0"/>
              <a:t>MAB allows to learn while making sequential decisions</a:t>
            </a:r>
          </a:p>
          <a:p>
            <a:r>
              <a:rPr lang="en-US" sz="2000" dirty="0"/>
              <a:t>Algorithms are simple, elegant and with rigorous theoretical guarantees of performance</a:t>
            </a:r>
          </a:p>
          <a:p>
            <a:endParaRPr lang="en-US" sz="2000" dirty="0"/>
          </a:p>
          <a:p>
            <a:r>
              <a:rPr lang="en-US" sz="2000" b="1" u="sng" dirty="0"/>
              <a:t>Many applications in practice!</a:t>
            </a:r>
          </a:p>
          <a:p>
            <a:pPr marL="285750" indent="-285750">
              <a:buFont typeface="Arial" panose="020B0604020202020204" pitchFamily="34" charset="0"/>
              <a:buChar char="•"/>
            </a:pPr>
            <a:r>
              <a:rPr lang="pt-BR" sz="2000" dirty="0"/>
              <a:t>Clinical trials [1,2,3,4]</a:t>
            </a:r>
          </a:p>
          <a:p>
            <a:pPr marL="285750" indent="-285750">
              <a:buFont typeface="Arial" panose="020B0604020202020204" pitchFamily="34" charset="0"/>
              <a:buChar char="•"/>
            </a:pPr>
            <a:r>
              <a:rPr lang="pt-BR" sz="2000" dirty="0"/>
              <a:t>Pricing [5], Innovation [6], Auctions [7] </a:t>
            </a:r>
          </a:p>
          <a:p>
            <a:pPr marL="285750" indent="-285750">
              <a:buFont typeface="Arial" panose="020B0604020202020204" pitchFamily="34" charset="0"/>
              <a:buChar char="•"/>
            </a:pPr>
            <a:r>
              <a:rPr lang="pt-BR" sz="2000" dirty="0"/>
              <a:t>Assortment/Recommendations [8]</a:t>
            </a:r>
          </a:p>
          <a:p>
            <a:pPr marL="285750" indent="-285750">
              <a:buFont typeface="Arial" panose="020B0604020202020204" pitchFamily="34" charset="0"/>
              <a:buChar char="•"/>
            </a:pPr>
            <a:r>
              <a:rPr lang="pt-BR" sz="2000" dirty="0"/>
              <a:t>Adversting planning [9,10]</a:t>
            </a:r>
          </a:p>
          <a:p>
            <a:pPr marL="285750" indent="-285750">
              <a:buFont typeface="Arial" panose="020B0604020202020204" pitchFamily="34" charset="0"/>
              <a:buChar char="•"/>
            </a:pPr>
            <a:r>
              <a:rPr lang="pt-BR" sz="2000" dirty="0"/>
              <a:t>A/B testing [11], Load balancing [12], Routing [13]</a:t>
            </a:r>
          </a:p>
          <a:p>
            <a:pPr marL="285750" indent="-285750">
              <a:buFont typeface="Arial" panose="020B0604020202020204" pitchFamily="34" charset="0"/>
              <a:buChar char="•"/>
            </a:pPr>
            <a:endParaRPr lang="pt-BR" sz="2000" dirty="0"/>
          </a:p>
          <a:p>
            <a:endParaRPr lang="en-US" sz="2000" dirty="0"/>
          </a:p>
        </p:txBody>
      </p:sp>
      <p:pic>
        <p:nvPicPr>
          <p:cNvPr id="4" name="Picture 4">
            <a:extLst>
              <a:ext uri="{FF2B5EF4-FFF2-40B4-BE49-F238E27FC236}">
                <a16:creationId xmlns:a16="http://schemas.microsoft.com/office/drawing/2014/main" id="{E9B46EF8-5216-4C2D-A97A-29D13AEAE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940" y="2495177"/>
            <a:ext cx="3011660" cy="24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588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3592265"/>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first step and then also behave optimally for the next step, we will find the optimal solution for the MDP. However, note that to behave optimally I need to average over all possible paths that are opened by my first step.</a:t>
            </a:r>
          </a:p>
          <a:p>
            <a:endParaRPr lang="en-US" dirty="0"/>
          </a:p>
        </p:txBody>
      </p:sp>
    </p:spTree>
    <p:extLst>
      <p:ext uri="{BB962C8B-B14F-4D97-AF65-F5344CB8AC3E}">
        <p14:creationId xmlns:p14="http://schemas.microsoft.com/office/powerpoint/2010/main" val="853149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CA3-0A74-4718-BDD2-831A2C138CBE}"/>
              </a:ext>
            </a:extLst>
          </p:cNvPr>
          <p:cNvSpPr>
            <a:spLocks noGrp="1"/>
          </p:cNvSpPr>
          <p:nvPr>
            <p:ph type="title"/>
          </p:nvPr>
        </p:nvSpPr>
        <p:spPr/>
        <p:txBody>
          <a:bodyPr/>
          <a:lstStyle/>
          <a:p>
            <a:r>
              <a:rPr lang="en-US" dirty="0"/>
              <a:t>Episodes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34F4092-CEFD-4E3F-8A9F-0103153C0A50}"/>
                  </a:ext>
                </a:extLst>
              </p:cNvPr>
              <p:cNvSpPr/>
              <p:nvPr/>
            </p:nvSpPr>
            <p:spPr>
              <a:xfrm>
                <a:off x="7034980" y="179193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234F4092-CEFD-4E3F-8A9F-0103153C0A50}"/>
                  </a:ext>
                </a:extLst>
              </p:cNvPr>
              <p:cNvSpPr>
                <a:spLocks noRot="1" noChangeAspect="1" noMove="1" noResize="1" noEditPoints="1" noAdjustHandles="1" noChangeArrowheads="1" noChangeShapeType="1" noTextEdit="1"/>
              </p:cNvSpPr>
              <p:nvPr/>
            </p:nvSpPr>
            <p:spPr>
              <a:xfrm>
                <a:off x="7034980" y="179193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B9F0522-207B-471C-8AEC-48EEE315C0D4}"/>
                  </a:ext>
                </a:extLst>
              </p:cNvPr>
              <p:cNvSpPr/>
              <p:nvPr/>
            </p:nvSpPr>
            <p:spPr>
              <a:xfrm>
                <a:off x="7034978" y="356101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4B9F0522-207B-471C-8AEC-48EEE315C0D4}"/>
                  </a:ext>
                </a:extLst>
              </p:cNvPr>
              <p:cNvSpPr>
                <a:spLocks noRot="1" noChangeAspect="1" noMove="1" noResize="1" noEditPoints="1" noAdjustHandles="1" noChangeArrowheads="1" noChangeShapeType="1" noTextEdit="1"/>
              </p:cNvSpPr>
              <p:nvPr/>
            </p:nvSpPr>
            <p:spPr>
              <a:xfrm>
                <a:off x="7034978" y="356101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8028936-464F-486C-8BD1-9D439D78D841}"/>
                  </a:ext>
                </a:extLst>
              </p:cNvPr>
              <p:cNvSpPr/>
              <p:nvPr/>
            </p:nvSpPr>
            <p:spPr>
              <a:xfrm>
                <a:off x="9500418" y="179192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68028936-464F-486C-8BD1-9D439D78D841}"/>
                  </a:ext>
                </a:extLst>
              </p:cNvPr>
              <p:cNvSpPr>
                <a:spLocks noRot="1" noChangeAspect="1" noMove="1" noResize="1" noEditPoints="1" noAdjustHandles="1" noChangeArrowheads="1" noChangeShapeType="1" noTextEdit="1"/>
              </p:cNvSpPr>
              <p:nvPr/>
            </p:nvSpPr>
            <p:spPr>
              <a:xfrm>
                <a:off x="9500418" y="179192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271F4FD-C941-4174-B737-913802C1D5EA}"/>
                  </a:ext>
                </a:extLst>
              </p:cNvPr>
              <p:cNvSpPr/>
              <p:nvPr/>
            </p:nvSpPr>
            <p:spPr>
              <a:xfrm>
                <a:off x="9500419" y="356101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C271F4FD-C941-4174-B737-913802C1D5EA}"/>
                  </a:ext>
                </a:extLst>
              </p:cNvPr>
              <p:cNvSpPr>
                <a:spLocks noRot="1" noChangeAspect="1" noMove="1" noResize="1" noEditPoints="1" noAdjustHandles="1" noChangeArrowheads="1" noChangeShapeType="1" noTextEdit="1"/>
              </p:cNvSpPr>
              <p:nvPr/>
            </p:nvSpPr>
            <p:spPr>
              <a:xfrm>
                <a:off x="9500419" y="356101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CD780F54-D156-491F-B287-4BC4B3DC5C59}"/>
              </a:ext>
            </a:extLst>
          </p:cNvPr>
          <p:cNvCxnSpPr>
            <a:stCxn id="4" idx="6"/>
            <a:endCxn id="6" idx="2"/>
          </p:cNvCxnSpPr>
          <p:nvPr/>
        </p:nvCxnSpPr>
        <p:spPr>
          <a:xfrm flipV="1">
            <a:off x="8568813" y="215695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98A61B7-D430-4C18-90F8-FA3F845C2D1F}"/>
              </a:ext>
            </a:extLst>
          </p:cNvPr>
          <p:cNvCxnSpPr>
            <a:cxnSpLocks/>
            <a:stCxn id="6" idx="4"/>
            <a:endCxn id="7" idx="0"/>
          </p:cNvCxnSpPr>
          <p:nvPr/>
        </p:nvCxnSpPr>
        <p:spPr>
          <a:xfrm rot="16200000" flipH="1">
            <a:off x="9747816" y="304149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5B9C80-F127-4DC8-831B-A5DFD97E8FF5}"/>
              </a:ext>
            </a:extLst>
          </p:cNvPr>
          <p:cNvCxnSpPr>
            <a:cxnSpLocks/>
            <a:stCxn id="4" idx="2"/>
            <a:endCxn id="4" idx="0"/>
          </p:cNvCxnSpPr>
          <p:nvPr/>
        </p:nvCxnSpPr>
        <p:spPr>
          <a:xfrm rot="10800000" flipH="1">
            <a:off x="7034979" y="179193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BC27AD1-EFA2-4DD5-9686-DC236089FB66}"/>
              </a:ext>
            </a:extLst>
          </p:cNvPr>
          <p:cNvCxnSpPr>
            <a:cxnSpLocks/>
            <a:stCxn id="6" idx="6"/>
            <a:endCxn id="6" idx="0"/>
          </p:cNvCxnSpPr>
          <p:nvPr/>
        </p:nvCxnSpPr>
        <p:spPr>
          <a:xfrm flipH="1" flipV="1">
            <a:off x="10267335" y="179192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0BDC44-D83C-40B0-A79D-A2C8B50466B3}"/>
              </a:ext>
            </a:extLst>
          </p:cNvPr>
          <p:cNvCxnSpPr>
            <a:cxnSpLocks/>
            <a:stCxn id="5" idx="7"/>
            <a:endCxn id="25" idx="3"/>
          </p:cNvCxnSpPr>
          <p:nvPr/>
        </p:nvCxnSpPr>
        <p:spPr>
          <a:xfrm flipV="1">
            <a:off x="8344186" y="3044319"/>
            <a:ext cx="685497" cy="62360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9E600E-D12C-444A-BD3A-B8E43AE2C24F}"/>
              </a:ext>
            </a:extLst>
          </p:cNvPr>
          <p:cNvCxnSpPr>
            <a:cxnSpLocks/>
            <a:stCxn id="5" idx="0"/>
            <a:endCxn id="4" idx="4"/>
          </p:cNvCxnSpPr>
          <p:nvPr/>
        </p:nvCxnSpPr>
        <p:spPr>
          <a:xfrm flipV="1">
            <a:off x="7801895" y="252197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8607A-01DD-4F55-B6E1-7C8EB5EC3967}"/>
                  </a:ext>
                </a:extLst>
              </p:cNvPr>
              <p:cNvSpPr txBox="1"/>
              <p:nvPr/>
            </p:nvSpPr>
            <p:spPr>
              <a:xfrm>
                <a:off x="8814618" y="171417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1.3</m:t>
                          </m:r>
                        </m:sub>
                      </m:sSub>
                    </m:oMath>
                  </m:oMathPara>
                </a14:m>
                <a:endParaRPr lang="en-US" dirty="0"/>
              </a:p>
            </p:txBody>
          </p:sp>
        </mc:Choice>
        <mc:Fallback xmlns="">
          <p:sp>
            <p:nvSpPr>
              <p:cNvPr id="15" name="TextBox 14">
                <a:extLst>
                  <a:ext uri="{FF2B5EF4-FFF2-40B4-BE49-F238E27FC236}">
                    <a16:creationId xmlns:a16="http://schemas.microsoft.com/office/drawing/2014/main" id="{4CD8607A-01DD-4F55-B6E1-7C8EB5EC3967}"/>
                  </a:ext>
                </a:extLst>
              </p:cNvPr>
              <p:cNvSpPr txBox="1">
                <a:spLocks noRot="1" noChangeAspect="1" noMove="1" noResize="1" noEditPoints="1" noAdjustHandles="1" noChangeArrowheads="1" noChangeShapeType="1" noTextEdit="1"/>
              </p:cNvSpPr>
              <p:nvPr/>
            </p:nvSpPr>
            <p:spPr>
              <a:xfrm>
                <a:off x="8814618" y="171417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0A156-8CB0-47A2-A8DE-EBE1B4E41B49}"/>
                  </a:ext>
                </a:extLst>
              </p:cNvPr>
              <p:cNvSpPr txBox="1"/>
              <p:nvPr/>
            </p:nvSpPr>
            <p:spPr>
              <a:xfrm>
                <a:off x="972504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sub>
                      </m:sSub>
                    </m:oMath>
                  </m:oMathPara>
                </a14:m>
                <a:endParaRPr lang="en-US" dirty="0"/>
              </a:p>
            </p:txBody>
          </p:sp>
        </mc:Choice>
        <mc:Fallback xmlns="">
          <p:sp>
            <p:nvSpPr>
              <p:cNvPr id="16" name="TextBox 15">
                <a:extLst>
                  <a:ext uri="{FF2B5EF4-FFF2-40B4-BE49-F238E27FC236}">
                    <a16:creationId xmlns:a16="http://schemas.microsoft.com/office/drawing/2014/main" id="{D8B0A156-8CB0-47A2-A8DE-EBE1B4E41B49}"/>
                  </a:ext>
                </a:extLst>
              </p:cNvPr>
              <p:cNvSpPr txBox="1">
                <a:spLocks noRot="1" noChangeAspect="1" noMove="1" noResize="1" noEditPoints="1" noAdjustHandles="1" noChangeArrowheads="1" noChangeShapeType="1" noTextEdit="1"/>
              </p:cNvSpPr>
              <p:nvPr/>
            </p:nvSpPr>
            <p:spPr>
              <a:xfrm>
                <a:off x="9725043" y="275631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37D990-7BB9-4D42-BD9E-56BD6914A7EA}"/>
                  </a:ext>
                </a:extLst>
              </p:cNvPr>
              <p:cNvSpPr txBox="1"/>
              <p:nvPr/>
            </p:nvSpPr>
            <p:spPr>
              <a:xfrm>
                <a:off x="8541628" y="32947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2F37D990-7BB9-4D42-BD9E-56BD6914A7EA}"/>
                  </a:ext>
                </a:extLst>
              </p:cNvPr>
              <p:cNvSpPr txBox="1">
                <a:spLocks noRot="1" noChangeAspect="1" noMove="1" noResize="1" noEditPoints="1" noAdjustHandles="1" noChangeArrowheads="1" noChangeShapeType="1" noTextEdit="1"/>
              </p:cNvSpPr>
              <p:nvPr/>
            </p:nvSpPr>
            <p:spPr>
              <a:xfrm>
                <a:off x="8541628" y="3294789"/>
                <a:ext cx="604684"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2058F0-BCBC-4471-8F05-B02E526CD4DB}"/>
                  </a:ext>
                </a:extLst>
              </p:cNvPr>
              <p:cNvSpPr txBox="1"/>
              <p:nvPr/>
            </p:nvSpPr>
            <p:spPr>
              <a:xfrm>
                <a:off x="10552467" y="124224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512058F0-BCBC-4471-8F05-B02E526CD4DB}"/>
                  </a:ext>
                </a:extLst>
              </p:cNvPr>
              <p:cNvSpPr txBox="1">
                <a:spLocks noRot="1" noChangeAspect="1" noMove="1" noResize="1" noEditPoints="1" noAdjustHandles="1" noChangeArrowheads="1" noChangeShapeType="1" noTextEdit="1"/>
              </p:cNvSpPr>
              <p:nvPr/>
            </p:nvSpPr>
            <p:spPr>
              <a:xfrm>
                <a:off x="10552467" y="1242241"/>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0EF6-6758-4249-B521-FC0F6802C2A1}"/>
                  </a:ext>
                </a:extLst>
              </p:cNvPr>
              <p:cNvSpPr txBox="1"/>
              <p:nvPr/>
            </p:nvSpPr>
            <p:spPr>
              <a:xfrm>
                <a:off x="7034978" y="1237932"/>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98940EF6-6758-4249-B521-FC0F6802C2A1}"/>
                  </a:ext>
                </a:extLst>
              </p:cNvPr>
              <p:cNvSpPr txBox="1">
                <a:spLocks noRot="1" noChangeAspect="1" noMove="1" noResize="1" noEditPoints="1" noAdjustHandles="1" noChangeArrowheads="1" noChangeShapeType="1" noTextEdit="1"/>
              </p:cNvSpPr>
              <p:nvPr/>
            </p:nvSpPr>
            <p:spPr>
              <a:xfrm>
                <a:off x="7034978" y="1237932"/>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3A6D8B-8B30-4CF6-ACD5-32138E7BB134}"/>
                  </a:ext>
                </a:extLst>
              </p:cNvPr>
              <p:cNvSpPr txBox="1"/>
              <p:nvPr/>
            </p:nvSpPr>
            <p:spPr>
              <a:xfrm>
                <a:off x="6695674" y="274572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B33A6D8B-8B30-4CF6-ACD5-32138E7BB134}"/>
                  </a:ext>
                </a:extLst>
              </p:cNvPr>
              <p:cNvSpPr txBox="1">
                <a:spLocks noRot="1" noChangeAspect="1" noMove="1" noResize="1" noEditPoints="1" noAdjustHandles="1" noChangeArrowheads="1" noChangeShapeType="1" noTextEdit="1"/>
              </p:cNvSpPr>
              <p:nvPr/>
            </p:nvSpPr>
            <p:spPr>
              <a:xfrm>
                <a:off x="6695674" y="2745725"/>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5DEB06-C5C1-48BF-8E1F-23A4B152BC20}"/>
                  </a:ext>
                </a:extLst>
              </p:cNvPr>
              <p:cNvSpPr txBox="1"/>
              <p:nvPr/>
            </p:nvSpPr>
            <p:spPr>
              <a:xfrm>
                <a:off x="9312007" y="3181391"/>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.4</m:t>
                      </m:r>
                    </m:oMath>
                  </m:oMathPara>
                </a14:m>
                <a:endParaRPr lang="en-US" sz="1600" dirty="0"/>
              </a:p>
            </p:txBody>
          </p:sp>
        </mc:Choice>
        <mc:Fallback xmlns="">
          <p:sp>
            <p:nvSpPr>
              <p:cNvPr id="21" name="TextBox 20">
                <a:extLst>
                  <a:ext uri="{FF2B5EF4-FFF2-40B4-BE49-F238E27FC236}">
                    <a16:creationId xmlns:a16="http://schemas.microsoft.com/office/drawing/2014/main" id="{595DEB06-C5C1-48BF-8E1F-23A4B152BC20}"/>
                  </a:ext>
                </a:extLst>
              </p:cNvPr>
              <p:cNvSpPr txBox="1">
                <a:spLocks noRot="1" noChangeAspect="1" noMove="1" noResize="1" noEditPoints="1" noAdjustHandles="1" noChangeArrowheads="1" noChangeShapeType="1" noTextEdit="1"/>
              </p:cNvSpPr>
              <p:nvPr/>
            </p:nvSpPr>
            <p:spPr>
              <a:xfrm>
                <a:off x="9312007" y="3181391"/>
                <a:ext cx="604684" cy="338554"/>
              </a:xfrm>
              <a:prstGeom prst="rect">
                <a:avLst/>
              </a:prstGeom>
              <a:blipFill>
                <a:blip r:embed="rId12"/>
                <a:stretch>
                  <a:fillRect/>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6D7D6D44-E7C5-492D-98BF-7CBC76D039BA}"/>
              </a:ext>
            </a:extLst>
          </p:cNvPr>
          <p:cNvCxnSpPr>
            <a:cxnSpLocks/>
            <a:stCxn id="4" idx="3"/>
            <a:endCxn id="5" idx="1"/>
          </p:cNvCxnSpPr>
          <p:nvPr/>
        </p:nvCxnSpPr>
        <p:spPr>
          <a:xfrm rot="5400000">
            <a:off x="6633171" y="304149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905E7A-B288-4D08-9DA3-89F8B83A232A}"/>
                  </a:ext>
                </a:extLst>
              </p:cNvPr>
              <p:cNvSpPr txBox="1"/>
              <p:nvPr/>
            </p:nvSpPr>
            <p:spPr>
              <a:xfrm>
                <a:off x="777098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B7905E7A-B288-4D08-9DA3-89F8B83A232A}"/>
                  </a:ext>
                </a:extLst>
              </p:cNvPr>
              <p:cNvSpPr txBox="1">
                <a:spLocks noRot="1" noChangeAspect="1" noMove="1" noResize="1" noEditPoints="1" noAdjustHandles="1" noChangeArrowheads="1" noChangeShapeType="1" noTextEdit="1"/>
              </p:cNvSpPr>
              <p:nvPr/>
            </p:nvSpPr>
            <p:spPr>
              <a:xfrm>
                <a:off x="7770983" y="275631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Choice>
        <mc:Fallback xmlns="">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endParaRPr lang="en-US"/>
                        </a:p>
                      </a:txBody>
                      <a:tcPr>
                        <a:blipFill>
                          <a:blip r:embed="rId14"/>
                          <a:stretch>
                            <a:fillRect l="-25232" t="-101639" r="-38390" b="-622951"/>
                          </a:stretch>
                        </a:blipFill>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endParaRPr lang="en-US"/>
                        </a:p>
                      </a:txBody>
                      <a:tcPr>
                        <a:blipFill>
                          <a:blip r:embed="rId14"/>
                          <a:stretch>
                            <a:fillRect l="-25232" t="-201639" r="-38390" b="-522951"/>
                          </a:stretch>
                        </a:blipFill>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endParaRPr lang="en-US"/>
                        </a:p>
                      </a:txBody>
                      <a:tcPr>
                        <a:blipFill>
                          <a:blip r:embed="rId14"/>
                          <a:stretch>
                            <a:fillRect l="-25232" t="-301639" r="-38390" b="-422951"/>
                          </a:stretch>
                        </a:blipFill>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endParaRPr lang="en-US"/>
                        </a:p>
                      </a:txBody>
                      <a:tcPr>
                        <a:blipFill>
                          <a:blip r:embed="rId14"/>
                          <a:stretch>
                            <a:fillRect l="-25232" t="-401639" r="-38390" b="-322951"/>
                          </a:stretch>
                        </a:blipFill>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endParaRPr lang="en-US"/>
                        </a:p>
                      </a:txBody>
                      <a:tcPr>
                        <a:blipFill>
                          <a:blip r:embed="rId14"/>
                          <a:stretch>
                            <a:fillRect l="-25232" t="-501639" r="-38390" b="-222951"/>
                          </a:stretch>
                        </a:blipFill>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endParaRPr lang="en-US"/>
                        </a:p>
                      </a:txBody>
                      <a:tcPr>
                        <a:blipFill>
                          <a:blip r:embed="rId14"/>
                          <a:stretch>
                            <a:fillRect l="-25232" t="-601639" r="-38390" b="-122951"/>
                          </a:stretch>
                        </a:blipFill>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endParaRPr lang="en-US"/>
                        </a:p>
                      </a:txBody>
                      <a:tcPr>
                        <a:blipFill>
                          <a:blip r:embed="rId14"/>
                          <a:stretch>
                            <a:fillRect l="-25232" t="-701639" r="-38390" b="-22951"/>
                          </a:stretch>
                        </a:blipFill>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00E6FF-BEF9-40EC-8C06-160C19830C04}"/>
                  </a:ext>
                </a:extLst>
              </p:cNvPr>
              <p:cNvSpPr txBox="1"/>
              <p:nvPr/>
            </p:nvSpPr>
            <p:spPr>
              <a:xfrm>
                <a:off x="875079" y="4837775"/>
                <a:ext cx="9114048" cy="1477328"/>
              </a:xfrm>
              <a:prstGeom prst="rect">
                <a:avLst/>
              </a:prstGeom>
              <a:noFill/>
            </p:spPr>
            <p:txBody>
              <a:bodyPr wrap="square" rtlCol="0">
                <a:spAutoFit/>
              </a:bodyPr>
              <a:lstStyle/>
              <a:p>
                <a:r>
                  <a:rPr lang="en-US" b="1" dirty="0"/>
                  <a:t>What can we infer from these episodes?</a:t>
                </a:r>
              </a:p>
              <a:p>
                <a:pPr marL="285750" indent="-285750">
                  <a:buFont typeface="Arial" panose="020B0604020202020204" pitchFamily="34" charset="0"/>
                  <a:buChar char="•"/>
                </a:pPr>
                <a:r>
                  <a:rPr lang="en-US" dirty="0"/>
                  <a:t>We can infer the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 60</a:t>
                </a:r>
              </a:p>
              <a:p>
                <a:pPr marL="285750" indent="-285750">
                  <a:buFont typeface="Arial" panose="020B0604020202020204" pitchFamily="34" charset="0"/>
                  <a:buChar char="•"/>
                </a:pPr>
                <a:r>
                  <a:rPr lang="en-US" dirty="0"/>
                  <a:t>We do not need to know all transitions</a:t>
                </a:r>
              </a:p>
              <a:p>
                <a:pPr marL="285750" indent="-285750">
                  <a:buFont typeface="Arial" panose="020B0604020202020204" pitchFamily="34" charset="0"/>
                  <a:buChar char="•"/>
                </a:pPr>
                <a:r>
                  <a:rPr lang="en-US" dirty="0"/>
                  <a:t>But we are not 100% sure because transitions are not deterministic</a:t>
                </a:r>
              </a:p>
              <a:p>
                <a:endParaRPr lang="en-US" dirty="0"/>
              </a:p>
            </p:txBody>
          </p:sp>
        </mc:Choice>
        <mc:Fallback xmlns="">
          <p:sp>
            <p:nvSpPr>
              <p:cNvPr id="33" name="TextBox 32">
                <a:extLst>
                  <a:ext uri="{FF2B5EF4-FFF2-40B4-BE49-F238E27FC236}">
                    <a16:creationId xmlns:a16="http://schemas.microsoft.com/office/drawing/2014/main" id="{1F00E6FF-BEF9-40EC-8C06-160C19830C04}"/>
                  </a:ext>
                </a:extLst>
              </p:cNvPr>
              <p:cNvSpPr txBox="1">
                <a:spLocks noRot="1" noChangeAspect="1" noMove="1" noResize="1" noEditPoints="1" noAdjustHandles="1" noChangeArrowheads="1" noChangeShapeType="1" noTextEdit="1"/>
              </p:cNvSpPr>
              <p:nvPr/>
            </p:nvSpPr>
            <p:spPr>
              <a:xfrm>
                <a:off x="875079" y="4837775"/>
                <a:ext cx="9114048" cy="1477328"/>
              </a:xfrm>
              <a:prstGeom prst="rect">
                <a:avLst/>
              </a:prstGeom>
              <a:blipFill>
                <a:blip r:embed="rId15"/>
                <a:stretch>
                  <a:fillRect l="-602" t="-2479"/>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164581-AB6C-4EAB-8A7D-9426F7459E9C}"/>
              </a:ext>
            </a:extLst>
          </p:cNvPr>
          <p:cNvSpPr/>
          <p:nvPr/>
        </p:nvSpPr>
        <p:spPr>
          <a:xfrm>
            <a:off x="9007545" y="2945867"/>
            <a:ext cx="151166" cy="1153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47B8FB4-B4B6-4A67-8A57-FEC883F98C42}"/>
              </a:ext>
            </a:extLst>
          </p:cNvPr>
          <p:cNvCxnSpPr>
            <a:cxnSpLocks/>
            <a:stCxn id="25" idx="7"/>
            <a:endCxn id="6" idx="3"/>
          </p:cNvCxnSpPr>
          <p:nvPr/>
        </p:nvCxnSpPr>
        <p:spPr>
          <a:xfrm flipV="1">
            <a:off x="9136573" y="2415061"/>
            <a:ext cx="588470" cy="54769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E55C30-0C74-4A60-911C-5409EBBB651D}"/>
              </a:ext>
            </a:extLst>
          </p:cNvPr>
          <p:cNvCxnSpPr>
            <a:cxnSpLocks/>
            <a:stCxn id="25" idx="5"/>
            <a:endCxn id="7" idx="1"/>
          </p:cNvCxnSpPr>
          <p:nvPr/>
        </p:nvCxnSpPr>
        <p:spPr>
          <a:xfrm>
            <a:off x="9136573" y="3044319"/>
            <a:ext cx="588471" cy="62360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F42B78-64B5-4B90-B3FF-C2BE1E4B820C}"/>
                  </a:ext>
                </a:extLst>
              </p:cNvPr>
              <p:cNvSpPr txBox="1"/>
              <p:nvPr/>
            </p:nvSpPr>
            <p:spPr>
              <a:xfrm>
                <a:off x="8956899" y="2487262"/>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.6</m:t>
                      </m:r>
                    </m:oMath>
                  </m:oMathPara>
                </a14:m>
                <a:endParaRPr lang="en-US" sz="1600" dirty="0"/>
              </a:p>
            </p:txBody>
          </p:sp>
        </mc:Choice>
        <mc:Fallback xmlns="">
          <p:sp>
            <p:nvSpPr>
              <p:cNvPr id="42" name="TextBox 41">
                <a:extLst>
                  <a:ext uri="{FF2B5EF4-FFF2-40B4-BE49-F238E27FC236}">
                    <a16:creationId xmlns:a16="http://schemas.microsoft.com/office/drawing/2014/main" id="{24F42B78-64B5-4B90-B3FF-C2BE1E4B820C}"/>
                  </a:ext>
                </a:extLst>
              </p:cNvPr>
              <p:cNvSpPr txBox="1">
                <a:spLocks noRot="1" noChangeAspect="1" noMove="1" noResize="1" noEditPoints="1" noAdjustHandles="1" noChangeArrowheads="1" noChangeShapeType="1" noTextEdit="1"/>
              </p:cNvSpPr>
              <p:nvPr/>
            </p:nvSpPr>
            <p:spPr>
              <a:xfrm>
                <a:off x="8956899" y="2487262"/>
                <a:ext cx="604684" cy="338554"/>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483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517897"/>
            <a:ext cx="9144000" cy="1992066"/>
          </a:xfrm>
        </p:spPr>
        <p:txBody>
          <a:bodyPr/>
          <a:lstStyle/>
          <a:p>
            <a:r>
              <a:rPr lang="en-US" dirty="0"/>
              <a:t>Model-Based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542080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dirty="0"/>
                  <a:t>Goal: How much reward I am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2441227"/>
            <a:ext cx="9144000" cy="1068736"/>
          </a:xfrm>
        </p:spPr>
        <p:txBody>
          <a:bodyPr/>
          <a:lstStyle/>
          <a:p>
            <a:r>
              <a:rPr lang="en-US" dirty="0"/>
              <a:t>Model-Free Methods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129935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Textbooks (free access)</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1065137" y="1062864"/>
            <a:ext cx="8726129" cy="5551920"/>
          </a:xfrm>
        </p:spPr>
        <p:txBody>
          <a:bodyPr>
            <a:normAutofit/>
          </a:bodyPr>
          <a:lstStyle/>
          <a:p>
            <a:pPr marL="457200" lvl="1" indent="0">
              <a:buNone/>
            </a:pPr>
            <a:r>
              <a:rPr lang="en-US" dirty="0"/>
              <a:t>Sutton, R. S., &amp; </a:t>
            </a:r>
            <a:r>
              <a:rPr lang="en-US" dirty="0" err="1"/>
              <a:t>Barto</a:t>
            </a:r>
            <a:r>
              <a:rPr lang="en-US" dirty="0"/>
              <a:t>, A. G. (2015). </a:t>
            </a:r>
            <a:r>
              <a:rPr lang="en-US" b="1" dirty="0"/>
              <a:t>Reinforcement learning: An introduction</a:t>
            </a:r>
            <a:r>
              <a:rPr lang="en-US" dirty="0"/>
              <a:t>. MIT press. </a:t>
            </a:r>
            <a:r>
              <a:rPr lang="en-US" dirty="0">
                <a:hlinkClick r:id="rId3"/>
              </a:rPr>
              <a:t>http://richsutton.com</a:t>
            </a:r>
            <a:r>
              <a:rPr lang="en-US" dirty="0"/>
              <a:t> </a:t>
            </a:r>
          </a:p>
          <a:p>
            <a:pPr marL="457200" lvl="1" indent="0">
              <a:buNone/>
            </a:pPr>
            <a:endParaRPr lang="en-US" dirty="0"/>
          </a:p>
          <a:p>
            <a:pPr marL="457200" lvl="1" indent="0">
              <a:buNone/>
            </a:pPr>
            <a:r>
              <a:rPr lang="en-US" dirty="0" err="1"/>
              <a:t>Aleksandrs</a:t>
            </a:r>
            <a:r>
              <a:rPr lang="en-US" dirty="0"/>
              <a:t> </a:t>
            </a:r>
            <a:r>
              <a:rPr lang="en-US" dirty="0" err="1"/>
              <a:t>Slivkins</a:t>
            </a:r>
            <a:r>
              <a:rPr lang="en-US" dirty="0"/>
              <a:t> (2019). </a:t>
            </a:r>
            <a:r>
              <a:rPr lang="en-US" b="1" dirty="0"/>
              <a:t>Introduction to Multi-Armed Bandits</a:t>
            </a:r>
            <a:r>
              <a:rPr lang="en-US" dirty="0"/>
              <a:t>, Foundations and Trends® in Machine Learning: Vol. 12: No. 1-2, pp 1-286. </a:t>
            </a:r>
            <a:r>
              <a:rPr lang="en-US" dirty="0">
                <a:hlinkClick r:id="rId4"/>
              </a:rPr>
              <a:t>https://arxiv.org/abs/1904.07272</a:t>
            </a:r>
            <a:r>
              <a:rPr lang="en-US" dirty="0"/>
              <a:t>  </a:t>
            </a:r>
          </a:p>
          <a:p>
            <a:pPr marL="457200" lvl="1" indent="0">
              <a:buNone/>
            </a:pPr>
            <a:endParaRPr lang="en-US" dirty="0"/>
          </a:p>
          <a:p>
            <a:pPr marL="457200" lvl="1" indent="0">
              <a:buNone/>
            </a:pPr>
            <a:r>
              <a:rPr lang="en-US" dirty="0"/>
              <a:t>Daniel J. Russo, Benjamin Van Roy, Abbas </a:t>
            </a:r>
            <a:r>
              <a:rPr lang="en-US" dirty="0" err="1"/>
              <a:t>Kazerouni</a:t>
            </a:r>
            <a:r>
              <a:rPr lang="en-US" dirty="0"/>
              <a:t>, Ian </a:t>
            </a:r>
            <a:r>
              <a:rPr lang="en-US" dirty="0" err="1"/>
              <a:t>Osband</a:t>
            </a:r>
            <a:r>
              <a:rPr lang="en-US" dirty="0"/>
              <a:t> and Zheng Wen (2017</a:t>
            </a:r>
            <a:r>
              <a:rPr lang="en-US" b="1" dirty="0"/>
              <a:t>). A Tutorial on Thompson Sampling </a:t>
            </a:r>
            <a:r>
              <a:rPr lang="en-US" dirty="0">
                <a:hlinkClick r:id="rId5"/>
              </a:rPr>
              <a:t>https://web.stanford.edu/~bvr/pubs/TS_Tutorial.pdf</a:t>
            </a:r>
            <a:r>
              <a:rPr lang="en-US" dirty="0"/>
              <a:t> </a:t>
            </a:r>
          </a:p>
          <a:p>
            <a:pPr marL="457200" lvl="1" indent="0">
              <a:buNone/>
            </a:pPr>
            <a:endParaRPr lang="en-US" dirty="0"/>
          </a:p>
          <a:p>
            <a:pPr marL="457200" lvl="1" indent="0">
              <a:buNone/>
            </a:pPr>
            <a:r>
              <a:rPr lang="en-US" dirty="0">
                <a:effectLst/>
                <a:latin typeface="Arial" panose="020B0604020202020204" pitchFamily="34" charset="0"/>
              </a:rPr>
              <a:t>Tor Lattimore and </a:t>
            </a:r>
            <a:r>
              <a:rPr lang="en-US" i="1" dirty="0"/>
              <a:t>Csaba</a:t>
            </a:r>
            <a:r>
              <a:rPr lang="en-US" dirty="0"/>
              <a:t> </a:t>
            </a:r>
            <a:r>
              <a:rPr lang="en-US" dirty="0" err="1"/>
              <a:t>Szepesvári</a:t>
            </a:r>
            <a:r>
              <a:rPr lang="en-US" dirty="0">
                <a:effectLst/>
                <a:latin typeface="Arial" panose="020B0604020202020204" pitchFamily="34" charset="0"/>
              </a:rPr>
              <a:t>, (2020). </a:t>
            </a:r>
            <a:r>
              <a:rPr lang="en-US" b="1" dirty="0">
                <a:effectLst/>
                <a:latin typeface="Arial" panose="020B0604020202020204" pitchFamily="34" charset="0"/>
              </a:rPr>
              <a:t>Bandit Algorithms,</a:t>
            </a:r>
            <a:r>
              <a:rPr lang="en-US" dirty="0">
                <a:effectLst/>
                <a:latin typeface="Arial" panose="020B0604020202020204" pitchFamily="34" charset="0"/>
              </a:rPr>
              <a:t> </a:t>
            </a:r>
            <a:r>
              <a:rPr lang="en-US" dirty="0">
                <a:hlinkClick r:id="rId6"/>
              </a:rPr>
              <a:t>https://tor-lattimore.com/downloads/book/book.pdf</a:t>
            </a:r>
            <a:r>
              <a:rPr lang="en-US" dirty="0"/>
              <a:t>  </a:t>
            </a:r>
          </a:p>
          <a:p>
            <a:pPr marL="457200" lvl="1" indent="0">
              <a:buNone/>
            </a:pPr>
            <a:endParaRPr lang="en-US"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7"/>
          <a:stretch>
            <a:fillRect/>
          </a:stretch>
        </p:blipFill>
        <p:spPr>
          <a:xfrm>
            <a:off x="9791266" y="828540"/>
            <a:ext cx="1174505" cy="1499156"/>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 name="Picture 9">
            <a:extLst>
              <a:ext uri="{FF2B5EF4-FFF2-40B4-BE49-F238E27FC236}">
                <a16:creationId xmlns:a16="http://schemas.microsoft.com/office/drawing/2014/main" id="{8F7243CB-568C-4080-987A-828FA3E76A54}"/>
              </a:ext>
            </a:extLst>
          </p:cNvPr>
          <p:cNvPicPr>
            <a:picLocks noChangeAspect="1"/>
          </p:cNvPicPr>
          <p:nvPr/>
        </p:nvPicPr>
        <p:blipFill>
          <a:blip r:embed="rId8"/>
          <a:stretch>
            <a:fillRect/>
          </a:stretch>
        </p:blipFill>
        <p:spPr>
          <a:xfrm>
            <a:off x="76199" y="1805243"/>
            <a:ext cx="1302327" cy="2033581"/>
          </a:xfrm>
          <a:prstGeom prst="rect">
            <a:avLst/>
          </a:prstGeom>
        </p:spPr>
      </p:pic>
      <p:pic>
        <p:nvPicPr>
          <p:cNvPr id="8" name="Picture 7" descr="Text&#10;&#10;Description automatically generated">
            <a:extLst>
              <a:ext uri="{FF2B5EF4-FFF2-40B4-BE49-F238E27FC236}">
                <a16:creationId xmlns:a16="http://schemas.microsoft.com/office/drawing/2014/main" id="{48B66C5A-0215-408A-B8D3-670F7587EE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1266" y="3374881"/>
            <a:ext cx="1271588" cy="1905001"/>
          </a:xfrm>
          <a:prstGeom prst="rect">
            <a:avLst/>
          </a:prstGeom>
        </p:spPr>
      </p:pic>
      <p:pic>
        <p:nvPicPr>
          <p:cNvPr id="1026" name="Picture 2" descr="Bandit Algorithms: Amazon.de: Lattimore, Tor, Szepesvári, Csaba:  Fremdsprachige Bücher">
            <a:extLst>
              <a:ext uri="{FF2B5EF4-FFF2-40B4-BE49-F238E27FC236}">
                <a16:creationId xmlns:a16="http://schemas.microsoft.com/office/drawing/2014/main" id="{766508F9-7D0A-412F-AD21-D718726943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01" y="4862223"/>
            <a:ext cx="12668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50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C1A3-848B-4C1A-A6DF-8FED58FF8D22}"/>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4127FDF9-270E-42C1-B56A-836C8FD87F34}"/>
              </a:ext>
            </a:extLst>
          </p:cNvPr>
          <p:cNvSpPr>
            <a:spLocks noGrp="1"/>
          </p:cNvSpPr>
          <p:nvPr>
            <p:ph idx="1"/>
          </p:nvPr>
        </p:nvSpPr>
        <p:spPr>
          <a:xfrm>
            <a:off x="478369" y="1213307"/>
            <a:ext cx="11473384" cy="5198126"/>
          </a:xfrm>
        </p:spPr>
        <p:txBody>
          <a:bodyPr>
            <a:normAutofit/>
          </a:bodyPr>
          <a:lstStyle/>
          <a:p>
            <a:r>
              <a:rPr lang="en-US" dirty="0"/>
              <a:t>The multi-armed bandit (MAB) problem consists of an agent (gambler) choice at each round</a:t>
            </a:r>
          </a:p>
          <a:p>
            <a:r>
              <a:rPr lang="en-US" dirty="0"/>
              <a:t>of play one of K </a:t>
            </a:r>
            <a:r>
              <a:rPr lang="en-US" b="1" dirty="0"/>
              <a:t>arms</a:t>
            </a:r>
            <a:r>
              <a:rPr lang="en-US" dirty="0"/>
              <a:t>. Each arm has an unknown reward distribution. </a:t>
            </a:r>
          </a:p>
          <a:p>
            <a:endParaRPr lang="en-US" dirty="0"/>
          </a:p>
          <a:p>
            <a:r>
              <a:rPr lang="en-US" b="1" dirty="0"/>
              <a:t>Rewards</a:t>
            </a:r>
            <a:r>
              <a:rPr lang="en-US" dirty="0"/>
              <a:t> are only obtained (observed) when the arm is chosen. The goal of the agent is to maximize the cumulative expected rewards over a time horizon (T).</a:t>
            </a:r>
          </a:p>
          <a:p>
            <a:r>
              <a:rPr lang="en-US" dirty="0"/>
              <a:t> </a:t>
            </a:r>
          </a:p>
          <a:p>
            <a:r>
              <a:rPr lang="en-US" dirty="0"/>
              <a:t>The agent strategies consists of balancing the cost of acquiring knowledge about the arms (</a:t>
            </a:r>
            <a:r>
              <a:rPr lang="en-US" b="1" dirty="0"/>
              <a:t>exploration</a:t>
            </a:r>
            <a:r>
              <a:rPr lang="en-US" dirty="0"/>
              <a:t>) and maximizing the immediate rewards (</a:t>
            </a:r>
            <a:r>
              <a:rPr lang="en-US" b="1" dirty="0"/>
              <a:t>exploitation</a:t>
            </a:r>
            <a:r>
              <a:rPr lang="en-US" dirty="0"/>
              <a:t>).</a:t>
            </a:r>
          </a:p>
          <a:p>
            <a:endParaRPr lang="en-US" dirty="0"/>
          </a:p>
          <a:p>
            <a:r>
              <a:rPr lang="en-US" dirty="0"/>
              <a:t>The trade-off between exploration and exploitation implies a cost is called </a:t>
            </a:r>
            <a:r>
              <a:rPr lang="en-US" b="1" dirty="0"/>
              <a:t>regret</a:t>
            </a:r>
            <a:r>
              <a:rPr lang="en-US" dirty="0"/>
              <a:t> (L), which the agent wants to minimize over the time horizon T.</a:t>
            </a:r>
          </a:p>
          <a:p>
            <a:endParaRPr lang="en-US" dirty="0"/>
          </a:p>
        </p:txBody>
      </p:sp>
    </p:spTree>
    <p:extLst>
      <p:ext uri="{BB962C8B-B14F-4D97-AF65-F5344CB8AC3E}">
        <p14:creationId xmlns:p14="http://schemas.microsoft.com/office/powerpoint/2010/main" val="3707915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3"/>
          <a:stretch>
            <a:fillRect/>
          </a:stretch>
        </p:blipFill>
        <p:spPr>
          <a:xfrm>
            <a:off x="354626" y="1908576"/>
            <a:ext cx="4415594" cy="2657131"/>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5BD2B62-C100-4D2B-81A3-714E451C444E}"/>
                  </a:ext>
                </a:extLst>
              </p:cNvPr>
              <p:cNvSpPr/>
              <p:nvPr/>
            </p:nvSpPr>
            <p:spPr>
              <a:xfrm>
                <a:off x="696235" y="1636015"/>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636015"/>
                <a:ext cx="3500574" cy="517065"/>
              </a:xfrm>
              <a:prstGeom prst="rect">
                <a:avLst/>
              </a:prstGeom>
              <a:blipFill>
                <a:blip r:embed="rId4"/>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a:cxnSpLocks/>
            <a:endCxn id="6" idx="2"/>
          </p:cNvCxnSpPr>
          <p:nvPr/>
        </p:nvCxnSpPr>
        <p:spPr bwMode="gray">
          <a:xfrm rot="16200000" flipV="1">
            <a:off x="2410899" y="2188703"/>
            <a:ext cx="473550" cy="40230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867894"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5"/>
          <a:stretch>
            <a:fillRect/>
          </a:stretch>
        </p:blipFill>
        <p:spPr>
          <a:xfrm>
            <a:off x="6775395"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7272282" y="5235590"/>
            <a:ext cx="4591167"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8597038"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8706047"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6"/>
          <a:stretch>
            <a:fillRect/>
          </a:stretch>
        </p:blipFill>
        <p:spPr>
          <a:xfrm>
            <a:off x="6836394" y="1788567"/>
            <a:ext cx="4879663" cy="3199892"/>
          </a:xfrm>
          <a:prstGeom prst="rect">
            <a:avLst/>
          </a:prstGeom>
        </p:spPr>
      </p:pic>
      <p:sp>
        <p:nvSpPr>
          <p:cNvPr id="19" name="TextBox 18">
            <a:extLst>
              <a:ext uri="{FF2B5EF4-FFF2-40B4-BE49-F238E27FC236}">
                <a16:creationId xmlns:a16="http://schemas.microsoft.com/office/drawing/2014/main" id="{FC31D036-755C-4432-B736-BD76190CD3B2}"/>
              </a:ext>
            </a:extLst>
          </p:cNvPr>
          <p:cNvSpPr txBox="1"/>
          <p:nvPr/>
        </p:nvSpPr>
        <p:spPr bwMode="gray">
          <a:xfrm>
            <a:off x="294441" y="883212"/>
            <a:ext cx="5215710" cy="584775"/>
          </a:xfrm>
          <a:prstGeom prst="rect">
            <a:avLst/>
          </a:prstGeom>
          <a:noFill/>
        </p:spPr>
        <p:txBody>
          <a:bodyPr wrap="square">
            <a:spAutoFit/>
          </a:bodyPr>
          <a:lstStyle/>
          <a:p>
            <a:r>
              <a:rPr lang="en-US" sz="1600" b="1" dirty="0">
                <a:solidFill>
                  <a:schemeClr val="bg1">
                    <a:lumMod val="50000"/>
                  </a:schemeClr>
                </a:solidFill>
              </a:rPr>
              <a:t>V(s)</a:t>
            </a:r>
            <a:r>
              <a:rPr lang="en-US" sz="1600" dirty="0">
                <a:solidFill>
                  <a:schemeClr val="bg1">
                    <a:lumMod val="50000"/>
                  </a:schemeClr>
                </a:solidFill>
              </a:rPr>
              <a:t> = how good a state </a:t>
            </a:r>
            <a:r>
              <a:rPr lang="en-US" sz="1600" i="1" dirty="0">
                <a:solidFill>
                  <a:schemeClr val="bg1">
                    <a:lumMod val="50000"/>
                  </a:schemeClr>
                </a:solidFill>
              </a:rPr>
              <a:t>s</a:t>
            </a:r>
            <a:r>
              <a:rPr lang="en-US" sz="1600" dirty="0">
                <a:solidFill>
                  <a:schemeClr val="bg1">
                    <a:lumMod val="50000"/>
                  </a:schemeClr>
                </a:solidFill>
              </a:rPr>
              <a:t> is (expected total reward starting from </a:t>
            </a:r>
            <a:r>
              <a:rPr lang="en-US" sz="1600" i="1" dirty="0">
                <a:solidFill>
                  <a:schemeClr val="bg1">
                    <a:lumMod val="50000"/>
                  </a:schemeClr>
                </a:solidFill>
              </a:rPr>
              <a:t>s</a:t>
            </a:r>
            <a:r>
              <a:rPr lang="en-US" sz="1600" dirty="0">
                <a:solidFill>
                  <a:schemeClr val="bg1">
                    <a:lumMod val="50000"/>
                  </a:schemeClr>
                </a:solidFill>
              </a:rPr>
              <a:t> following the policy).</a:t>
            </a:r>
          </a:p>
        </p:txBody>
      </p:sp>
      <p:sp>
        <p:nvSpPr>
          <p:cNvPr id="22" name="TextBox 21">
            <a:extLst>
              <a:ext uri="{FF2B5EF4-FFF2-40B4-BE49-F238E27FC236}">
                <a16:creationId xmlns:a16="http://schemas.microsoft.com/office/drawing/2014/main" id="{58C24E46-208F-4B1A-AE2F-2C61052E16B4}"/>
              </a:ext>
            </a:extLst>
          </p:cNvPr>
          <p:cNvSpPr txBox="1"/>
          <p:nvPr/>
        </p:nvSpPr>
        <p:spPr bwMode="gray">
          <a:xfrm>
            <a:off x="5169305" y="2071506"/>
            <a:ext cx="3385622" cy="1077218"/>
          </a:xfrm>
          <a:prstGeom prst="rect">
            <a:avLst/>
          </a:prstGeom>
          <a:noFill/>
        </p:spPr>
        <p:txBody>
          <a:bodyPr wrap="square">
            <a:spAutoFit/>
          </a:bodyPr>
          <a:lstStyle/>
          <a:p>
            <a:r>
              <a:rPr lang="en-US" sz="1600" b="1" dirty="0">
                <a:solidFill>
                  <a:schemeClr val="bg1">
                    <a:lumMod val="50000"/>
                  </a:schemeClr>
                </a:solidFill>
              </a:rPr>
              <a:t>Q(s, a)</a:t>
            </a:r>
            <a:r>
              <a:rPr lang="en-US" sz="1600" dirty="0">
                <a:solidFill>
                  <a:schemeClr val="bg1">
                    <a:lumMod val="50000"/>
                  </a:schemeClr>
                </a:solidFill>
              </a:rPr>
              <a:t> = how good it is to take action </a:t>
            </a:r>
            <a:r>
              <a:rPr lang="en-US" sz="1600" i="1" dirty="0">
                <a:solidFill>
                  <a:schemeClr val="bg1">
                    <a:lumMod val="50000"/>
                  </a:schemeClr>
                </a:solidFill>
              </a:rPr>
              <a:t>a</a:t>
            </a:r>
            <a:r>
              <a:rPr lang="en-US" sz="1600" dirty="0">
                <a:solidFill>
                  <a:schemeClr val="bg1">
                    <a:lumMod val="50000"/>
                  </a:schemeClr>
                </a:solidFill>
              </a:rPr>
              <a:t> in state </a:t>
            </a:r>
            <a:r>
              <a:rPr lang="en-US" sz="1600" i="1" dirty="0">
                <a:solidFill>
                  <a:schemeClr val="bg1">
                    <a:lumMod val="50000"/>
                  </a:schemeClr>
                </a:solidFill>
              </a:rPr>
              <a:t>s</a:t>
            </a:r>
            <a:r>
              <a:rPr lang="en-US" sz="1600" dirty="0">
                <a:solidFill>
                  <a:schemeClr val="bg1">
                    <a:lumMod val="50000"/>
                  </a:schemeClr>
                </a:solidFill>
              </a:rPr>
              <a:t> (expected total reward if you do </a:t>
            </a:r>
            <a:r>
              <a:rPr lang="en-US" sz="1600" i="1" dirty="0">
                <a:solidFill>
                  <a:schemeClr val="bg1">
                    <a:lumMod val="50000"/>
                  </a:schemeClr>
                </a:solidFill>
              </a:rPr>
              <a:t>a</a:t>
            </a:r>
            <a:r>
              <a:rPr lang="en-US" sz="1600" dirty="0">
                <a:solidFill>
                  <a:schemeClr val="bg1">
                    <a:lumMod val="50000"/>
                  </a:schemeClr>
                </a:solidFill>
              </a:rPr>
              <a:t>, then follow the policy)</a:t>
            </a:r>
          </a:p>
        </p:txBody>
      </p:sp>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132C-D354-4FBA-AB1D-EEB75000DE2E}"/>
              </a:ext>
            </a:extLst>
          </p:cNvPr>
          <p:cNvSpPr>
            <a:spLocks noGrp="1"/>
          </p:cNvSpPr>
          <p:nvPr>
            <p:ph type="title"/>
          </p:nvPr>
        </p:nvSpPr>
        <p:spPr/>
        <p:txBody>
          <a:bodyPr/>
          <a:lstStyle/>
          <a:p>
            <a:r>
              <a:rPr lang="en-US" dirty="0"/>
              <a:t>More Recent Methods</a:t>
            </a:r>
          </a:p>
        </p:txBody>
      </p:sp>
      <p:sp>
        <p:nvSpPr>
          <p:cNvPr id="3" name="Content Placeholder 2">
            <a:extLst>
              <a:ext uri="{FF2B5EF4-FFF2-40B4-BE49-F238E27FC236}">
                <a16:creationId xmlns:a16="http://schemas.microsoft.com/office/drawing/2014/main" id="{6F9F4700-60A8-4018-B148-278332A11FBE}"/>
              </a:ext>
            </a:extLst>
          </p:cNvPr>
          <p:cNvSpPr>
            <a:spLocks noGrp="1"/>
          </p:cNvSpPr>
          <p:nvPr>
            <p:ph idx="1"/>
          </p:nvPr>
        </p:nvSpPr>
        <p:spPr>
          <a:xfrm>
            <a:off x="478369" y="1213308"/>
            <a:ext cx="11473384" cy="3002360"/>
          </a:xfrm>
        </p:spPr>
        <p:txBody>
          <a:bodyPr/>
          <a:lstStyle/>
          <a:p>
            <a:pPr marL="342900" indent="-342900">
              <a:buFont typeface="Arial" panose="020B0604020202020204" pitchFamily="34" charset="0"/>
              <a:buChar char="•"/>
            </a:pPr>
            <a:r>
              <a:rPr lang="en-US" dirty="0"/>
              <a:t>DQN</a:t>
            </a:r>
          </a:p>
          <a:p>
            <a:pPr marL="342900" indent="-342900">
              <a:buFont typeface="Arial" panose="020B0604020202020204" pitchFamily="34" charset="0"/>
              <a:buChar char="•"/>
            </a:pPr>
            <a:r>
              <a:rPr lang="en-US" dirty="0"/>
              <a:t>Policy Gradient</a:t>
            </a:r>
          </a:p>
          <a:p>
            <a:pPr marL="342900" indent="-342900">
              <a:buFont typeface="Arial" panose="020B0604020202020204" pitchFamily="34" charset="0"/>
              <a:buChar char="•"/>
            </a:pPr>
            <a:r>
              <a:rPr lang="en-US" dirty="0"/>
              <a:t>A2C, A3C </a:t>
            </a:r>
          </a:p>
          <a:p>
            <a:pPr marL="342900" indent="-342900">
              <a:buFont typeface="Arial" panose="020B0604020202020204" pitchFamily="34" charset="0"/>
              <a:buChar char="•"/>
            </a:pPr>
            <a:r>
              <a:rPr lang="en-US" dirty="0"/>
              <a:t>PPO</a:t>
            </a:r>
          </a:p>
          <a:p>
            <a:pPr marL="342900" indent="-342900">
              <a:buFont typeface="Arial" panose="020B0604020202020204" pitchFamily="34" charset="0"/>
              <a:buChar char="•"/>
            </a:pPr>
            <a:r>
              <a:rPr lang="en-US" dirty="0"/>
              <a:t>TRPO</a:t>
            </a:r>
          </a:p>
          <a:p>
            <a:pPr marL="342900" indent="-342900">
              <a:buFont typeface="Arial" panose="020B0604020202020204" pitchFamily="34" charset="0"/>
              <a:buChar char="•"/>
            </a:pPr>
            <a:r>
              <a:rPr lang="en-US" dirty="0"/>
              <a:t>DDPG</a:t>
            </a:r>
          </a:p>
          <a:p>
            <a:pPr marL="342900" indent="-342900">
              <a:buFont typeface="Arial" panose="020B0604020202020204" pitchFamily="34" charset="0"/>
              <a:buChar char="•"/>
            </a:pPr>
            <a:r>
              <a:rPr lang="en-US" dirty="0"/>
              <a:t>SAC</a:t>
            </a:r>
          </a:p>
        </p:txBody>
      </p:sp>
    </p:spTree>
    <p:extLst>
      <p:ext uri="{BB962C8B-B14F-4D97-AF65-F5344CB8AC3E}">
        <p14:creationId xmlns:p14="http://schemas.microsoft.com/office/powerpoint/2010/main" val="2179274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F258-D536-421C-9F06-72E54C76C350}"/>
              </a:ext>
            </a:extLst>
          </p:cNvPr>
          <p:cNvSpPr>
            <a:spLocks noGrp="1"/>
          </p:cNvSpPr>
          <p:nvPr>
            <p:ph type="title"/>
          </p:nvPr>
        </p:nvSpPr>
        <p:spPr>
          <a:xfrm>
            <a:off x="838200" y="1121220"/>
            <a:ext cx="10515600" cy="4762055"/>
          </a:xfrm>
        </p:spPr>
        <p:txBody>
          <a:bodyPr/>
          <a:lstStyle/>
          <a:p>
            <a:r>
              <a:rPr lang="en-US" dirty="0"/>
              <a:t>Model-Based Methods</a:t>
            </a:r>
            <a:br>
              <a:rPr lang="en-US" dirty="0"/>
            </a:br>
            <a:br>
              <a:rPr lang="en-US" dirty="0"/>
            </a:br>
            <a:r>
              <a:rPr lang="en-US" dirty="0"/>
              <a:t>Dyna-Q:</a:t>
            </a:r>
            <a:br>
              <a:rPr lang="en-US" dirty="0"/>
            </a:br>
            <a:r>
              <a:rPr lang="en-US" dirty="0"/>
              <a:t>learning a model of the environment</a:t>
            </a:r>
          </a:p>
        </p:txBody>
      </p:sp>
      <p:sp>
        <p:nvSpPr>
          <p:cNvPr id="3" name="Slide Number Placeholder 2">
            <a:extLst>
              <a:ext uri="{FF2B5EF4-FFF2-40B4-BE49-F238E27FC236}">
                <a16:creationId xmlns:a16="http://schemas.microsoft.com/office/drawing/2014/main" id="{F01D1C59-520C-4694-BB2B-B1C9292A5752}"/>
              </a:ext>
            </a:extLst>
          </p:cNvPr>
          <p:cNvSpPr>
            <a:spLocks noGrp="1"/>
          </p:cNvSpPr>
          <p:nvPr>
            <p:ph type="sldNum" sz="quarter" idx="12"/>
          </p:nvPr>
        </p:nvSpPr>
        <p:spPr/>
        <p:txBody>
          <a:bodyPr/>
          <a:lstStyle/>
          <a:p>
            <a:fld id="{47A777B1-4A66-48BF-8387-31033AC26DFC}" type="slidenum">
              <a:rPr lang="en-US" smtClean="0"/>
              <a:t>69</a:t>
            </a:fld>
            <a:endParaRPr lang="en-US"/>
          </a:p>
        </p:txBody>
      </p:sp>
    </p:spTree>
    <p:extLst>
      <p:ext uri="{BB962C8B-B14F-4D97-AF65-F5344CB8AC3E}">
        <p14:creationId xmlns:p14="http://schemas.microsoft.com/office/powerpoint/2010/main" val="303401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B08E21-38C2-441F-9385-321A5904B824}"/>
              </a:ext>
            </a:extLst>
          </p:cNvPr>
          <p:cNvSpPr>
            <a:spLocks noGrp="1"/>
          </p:cNvSpPr>
          <p:nvPr>
            <p:ph type="title"/>
          </p:nvPr>
        </p:nvSpPr>
        <p:spPr/>
        <p:txBody>
          <a:bodyPr/>
          <a:lstStyle/>
          <a:p>
            <a:r>
              <a:rPr lang="pt-BR" dirty="0"/>
              <a:t>Topics</a:t>
            </a:r>
            <a:endParaRPr lang="en-US" dirty="0"/>
          </a:p>
        </p:txBody>
      </p:sp>
      <p:sp>
        <p:nvSpPr>
          <p:cNvPr id="5" name="Content Placeholder 4">
            <a:extLst>
              <a:ext uri="{FF2B5EF4-FFF2-40B4-BE49-F238E27FC236}">
                <a16:creationId xmlns:a16="http://schemas.microsoft.com/office/drawing/2014/main" id="{3E03BB9C-533B-46DE-80A9-81FE2FCEEB9B}"/>
              </a:ext>
            </a:extLst>
          </p:cNvPr>
          <p:cNvSpPr>
            <a:spLocks noGrp="1"/>
          </p:cNvSpPr>
          <p:nvPr>
            <p:ph idx="1"/>
          </p:nvPr>
        </p:nvSpPr>
        <p:spPr>
          <a:xfrm>
            <a:off x="478369" y="1213307"/>
            <a:ext cx="11473384" cy="3002360"/>
          </a:xfrm>
        </p:spPr>
        <p:txBody>
          <a:bodyPr/>
          <a:lstStyle/>
          <a:p>
            <a:r>
              <a:rPr lang="pt-BR" dirty="0"/>
              <a:t>Exploration vs Exploitation </a:t>
            </a:r>
          </a:p>
          <a:p>
            <a:r>
              <a:rPr lang="pt-BR" dirty="0"/>
              <a:t>Regret</a:t>
            </a:r>
          </a:p>
          <a:p>
            <a:r>
              <a:rPr lang="pt-BR" dirty="0"/>
              <a:t>Strategies</a:t>
            </a:r>
          </a:p>
          <a:p>
            <a:pPr lvl="1"/>
            <a:r>
              <a:rPr lang="pt-BR" dirty="0"/>
              <a:t>ε-Greedy</a:t>
            </a:r>
          </a:p>
          <a:p>
            <a:pPr lvl="1"/>
            <a:r>
              <a:rPr lang="pt-BR" dirty="0"/>
              <a:t>Upper-confidence bounds (UCB)</a:t>
            </a:r>
          </a:p>
          <a:p>
            <a:pPr lvl="1"/>
            <a:r>
              <a:rPr lang="pt-BR"/>
              <a:t>Bayesian Thompson </a:t>
            </a:r>
            <a:r>
              <a:rPr lang="pt-BR" dirty="0"/>
              <a:t>sampling</a:t>
            </a:r>
          </a:p>
          <a:p>
            <a:pPr lvl="1"/>
            <a:r>
              <a:rPr lang="pt-BR" dirty="0"/>
              <a:t>Contextual Bandits</a:t>
            </a:r>
          </a:p>
        </p:txBody>
      </p:sp>
    </p:spTree>
    <p:extLst>
      <p:ext uri="{BB962C8B-B14F-4D97-AF65-F5344CB8AC3E}">
        <p14:creationId xmlns:p14="http://schemas.microsoft.com/office/powerpoint/2010/main" val="3302378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481543" y="3900881"/>
            <a:ext cx="11246266" cy="2355621"/>
          </a:xfrm>
        </p:spPr>
        <p:txBody>
          <a:bodyPr/>
          <a:lstStyle/>
          <a:p>
            <a:r>
              <a:rPr lang="en-US" dirty="0"/>
              <a:t>Dyna-Q:</a:t>
            </a:r>
            <a:br>
              <a:rPr lang="en-US" dirty="0"/>
            </a:br>
            <a:r>
              <a:rPr lang="en-US" dirty="0"/>
              <a:t>learning a model of the environment</a:t>
            </a:r>
          </a:p>
        </p:txBody>
      </p:sp>
      <p:sp>
        <p:nvSpPr>
          <p:cNvPr id="6" name="TextBox 5">
            <a:extLst>
              <a:ext uri="{FF2B5EF4-FFF2-40B4-BE49-F238E27FC236}">
                <a16:creationId xmlns:a16="http://schemas.microsoft.com/office/drawing/2014/main" id="{07E5799B-6095-F5FB-72E2-E5A16DA797E4}"/>
              </a:ext>
            </a:extLst>
          </p:cNvPr>
          <p:cNvSpPr txBox="1"/>
          <p:nvPr/>
        </p:nvSpPr>
        <p:spPr bwMode="gray">
          <a:xfrm>
            <a:off x="925830" y="1177926"/>
            <a:ext cx="10892790" cy="1785104"/>
          </a:xfrm>
          <a:prstGeom prst="rect">
            <a:avLst/>
          </a:prstGeom>
          <a:noFill/>
        </p:spPr>
        <p:txBody>
          <a:bodyPr wrap="square">
            <a:spAutoFit/>
          </a:bodyPr>
          <a:lstStyle/>
          <a:p>
            <a:pPr marL="342900" marR="0" indent="-342900">
              <a:spcBef>
                <a:spcPts val="0"/>
              </a:spcBef>
              <a:spcAft>
                <a:spcPts val="0"/>
              </a:spcAft>
              <a:buFont typeface="+mj-lt"/>
              <a:buAutoNum type="arabicPeriod"/>
            </a:pPr>
            <a:r>
              <a:rPr lang="en-US" sz="2200" dirty="0">
                <a:latin typeface="Calibri" panose="020F0502020204030204" pitchFamily="34" charset="0"/>
              </a:rPr>
              <a:t>“</a:t>
            </a:r>
            <a:r>
              <a:rPr lang="en-US" sz="2200" dirty="0">
                <a:effectLst/>
                <a:latin typeface="Calibri" panose="020F0502020204030204" pitchFamily="34" charset="0"/>
              </a:rPr>
              <a:t>Thinking is acting in an imagined space” (Konrad Lorenz)</a:t>
            </a:r>
          </a:p>
          <a:p>
            <a:pPr marL="342900" marR="0" indent="-342900">
              <a:spcBef>
                <a:spcPts val="0"/>
              </a:spcBef>
              <a:spcAft>
                <a:spcPts val="0"/>
              </a:spcAft>
              <a:buFont typeface="+mj-lt"/>
              <a:buAutoNum type="arabicPeriod"/>
            </a:pPr>
            <a:r>
              <a:rPr lang="en-US" sz="2200" dirty="0">
                <a:effectLst/>
                <a:latin typeface="Calibri" panose="020F0502020204030204" pitchFamily="34" charset="0"/>
              </a:rPr>
              <a:t>“Perception is a generative act” – Gross et al. [1999] </a:t>
            </a:r>
          </a:p>
          <a:p>
            <a:pPr marL="342900" marR="0" indent="-342900">
              <a:spcBef>
                <a:spcPts val="0"/>
              </a:spcBef>
              <a:spcAft>
                <a:spcPts val="0"/>
              </a:spcAft>
              <a:buFont typeface="+mj-lt"/>
              <a:buAutoNum type="arabicPeriod"/>
            </a:pPr>
            <a:r>
              <a:rPr lang="en-US" sz="2200" dirty="0">
                <a:effectLst/>
                <a:latin typeface="Calibri" panose="020F0502020204030204" pitchFamily="34" charset="0"/>
              </a:rPr>
              <a:t>“Consciousness is a controlled hallucination” - Anil Seth [2000]</a:t>
            </a:r>
          </a:p>
          <a:p>
            <a:pPr marL="342900" marR="0" indent="-342900">
              <a:spcBef>
                <a:spcPts val="0"/>
              </a:spcBef>
              <a:spcAft>
                <a:spcPts val="0"/>
              </a:spcAft>
              <a:buFont typeface="+mj-lt"/>
              <a:buAutoNum type="arabicPeriod"/>
            </a:pPr>
            <a:r>
              <a:rPr lang="en-US" sz="2200" dirty="0">
                <a:effectLst/>
                <a:latin typeface="Calibri" panose="020F0502020204030204" pitchFamily="34" charset="0"/>
              </a:rPr>
              <a:t>“The images that reach consciousness hold little resemblance with reality” - Lucia </a:t>
            </a:r>
            <a:r>
              <a:rPr lang="en-US" sz="2200" dirty="0" err="1">
                <a:effectLst/>
                <a:latin typeface="Calibri" panose="020F0502020204030204" pitchFamily="34" charset="0"/>
              </a:rPr>
              <a:t>Meloni</a:t>
            </a:r>
            <a:endParaRPr lang="en-US" sz="2200" dirty="0">
              <a:effectLst/>
              <a:latin typeface="Calibri" panose="020F0502020204030204" pitchFamily="34" charset="0"/>
            </a:endParaRPr>
          </a:p>
          <a:p>
            <a:pPr marL="342900" marR="0" indent="-342900">
              <a:spcBef>
                <a:spcPts val="0"/>
              </a:spcBef>
              <a:spcAft>
                <a:spcPts val="0"/>
              </a:spcAft>
              <a:buFont typeface="+mj-lt"/>
              <a:buAutoNum type="arabicPeriod"/>
            </a:pPr>
            <a:r>
              <a:rPr lang="en-US" sz="2200" dirty="0">
                <a:effectLst/>
                <a:latin typeface="Calibri" panose="020F0502020204030204" pitchFamily="34" charset="0"/>
              </a:rPr>
              <a:t>“The world as we perceive it is our own invention “- Heinz von </a:t>
            </a:r>
            <a:r>
              <a:rPr lang="en-US" sz="2200" dirty="0" err="1">
                <a:effectLst/>
                <a:latin typeface="Calibri" panose="020F0502020204030204" pitchFamily="34" charset="0"/>
              </a:rPr>
              <a:t>Furster</a:t>
            </a:r>
            <a:endParaRPr lang="en-US" sz="2200" dirty="0">
              <a:effectLst/>
              <a:latin typeface="Calibri" panose="020F0502020204030204" pitchFamily="34" charset="0"/>
            </a:endParaRPr>
          </a:p>
        </p:txBody>
      </p:sp>
    </p:spTree>
    <p:extLst>
      <p:ext uri="{BB962C8B-B14F-4D97-AF65-F5344CB8AC3E}">
        <p14:creationId xmlns:p14="http://schemas.microsoft.com/office/powerpoint/2010/main" val="2706990049"/>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3236720"/>
          </a:xfrm>
        </p:spPr>
        <p:txBody>
          <a:bodyPr/>
          <a:lstStyle/>
          <a:p>
            <a:pPr marL="0" marR="0">
              <a:spcBef>
                <a:spcPts val="0"/>
              </a:spcBef>
              <a:spcAft>
                <a:spcPts val="0"/>
              </a:spcAft>
            </a:pPr>
            <a:r>
              <a:rPr lang="en-US" sz="1800" dirty="0">
                <a:effectLst/>
                <a:latin typeface="+mj-lt"/>
              </a:rPr>
              <a:t>Algorithms are built with the assumption that we can obtain the true model of the environment.</a:t>
            </a:r>
          </a:p>
          <a:p>
            <a:pPr marL="0" marR="0">
              <a:spcBef>
                <a:spcPts val="0"/>
              </a:spcBef>
              <a:spcAft>
                <a:spcPts val="0"/>
              </a:spcAft>
            </a:pPr>
            <a:endParaRPr lang="en-US" sz="1800" dirty="0">
              <a:latin typeface="+mj-lt"/>
            </a:endParaRPr>
          </a:p>
          <a:p>
            <a:pPr marL="0" marR="0">
              <a:spcBef>
                <a:spcPts val="0"/>
              </a:spcBef>
              <a:spcAft>
                <a:spcPts val="0"/>
              </a:spcAft>
            </a:pPr>
            <a:r>
              <a:rPr lang="en-US" sz="1800" dirty="0">
                <a:effectLst/>
                <a:latin typeface="+mj-lt"/>
              </a:rPr>
              <a:t>This might not be true in many situations:</a:t>
            </a:r>
          </a:p>
          <a:p>
            <a:pPr marL="342900" marR="0" indent="-342900">
              <a:spcBef>
                <a:spcPts val="0"/>
              </a:spcBef>
              <a:spcAft>
                <a:spcPts val="0"/>
              </a:spcAft>
              <a:buFont typeface="+mj-lt"/>
              <a:buAutoNum type="arabicPeriod"/>
            </a:pPr>
            <a:r>
              <a:rPr lang="en-US" sz="1800" dirty="0">
                <a:effectLst/>
                <a:latin typeface="+mj-lt"/>
              </a:rPr>
              <a:t>data is non-</a:t>
            </a:r>
            <a:r>
              <a:rPr lang="en-US" sz="1800" dirty="0" err="1">
                <a:effectLst/>
                <a:latin typeface="+mj-lt"/>
              </a:rPr>
              <a:t>i.i.d</a:t>
            </a:r>
            <a:r>
              <a:rPr lang="en-US" sz="1800" dirty="0">
                <a:effectLst/>
                <a:latin typeface="+mj-lt"/>
              </a:rPr>
              <a:t>. (independent and identically distributed) data (autocorrelations)</a:t>
            </a:r>
          </a:p>
          <a:p>
            <a:pPr marL="342900" marR="0" indent="-342900">
              <a:spcBef>
                <a:spcPts val="0"/>
              </a:spcBef>
              <a:spcAft>
                <a:spcPts val="0"/>
              </a:spcAft>
              <a:buFont typeface="+mj-lt"/>
              <a:buAutoNum type="arabicPeriod"/>
            </a:pPr>
            <a:r>
              <a:rPr lang="en-US" sz="1800" dirty="0">
                <a:effectLst/>
                <a:latin typeface="+mj-lt"/>
              </a:rPr>
              <a:t>environment is non-stationary (change in distributions) </a:t>
            </a:r>
          </a:p>
          <a:p>
            <a:pPr marL="342900" marR="0" indent="-342900">
              <a:spcBef>
                <a:spcPts val="0"/>
              </a:spcBef>
              <a:spcAft>
                <a:spcPts val="0"/>
              </a:spcAft>
              <a:buFont typeface="+mj-lt"/>
              <a:buAutoNum type="arabicPeriod"/>
            </a:pPr>
            <a:r>
              <a:rPr lang="en-US" sz="1800" dirty="0">
                <a:latin typeface="+mj-lt"/>
              </a:rPr>
              <a:t>m</a:t>
            </a:r>
            <a:r>
              <a:rPr lang="en-US" sz="1800" dirty="0">
                <a:effectLst/>
                <a:latin typeface="+mj-lt"/>
              </a:rPr>
              <a:t>ultiple agents interact within the environment (interference)</a:t>
            </a:r>
          </a:p>
          <a:p>
            <a:pPr marL="0" marR="0">
              <a:spcBef>
                <a:spcPts val="0"/>
              </a:spcBef>
              <a:spcAft>
                <a:spcPts val="0"/>
              </a:spcAft>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7A3150A-34D4-4653-98FC-DD82360D62A6}"/>
              </a:ext>
            </a:extLst>
          </p:cNvPr>
          <p:cNvSpPr>
            <a:spLocks noGrp="1"/>
          </p:cNvSpPr>
          <p:nvPr>
            <p:ph type="sldNum" sz="quarter" idx="12"/>
          </p:nvPr>
        </p:nvSpPr>
        <p:spPr/>
        <p:txBody>
          <a:bodyPr/>
          <a:lstStyle/>
          <a:p>
            <a:fld id="{47A777B1-4A66-48BF-8387-31033AC26DFC}" type="slidenum">
              <a:rPr lang="en-US" smtClean="0"/>
              <a:t>71</a:t>
            </a:fld>
            <a:endParaRPr lang="en-US"/>
          </a:p>
        </p:txBody>
      </p:sp>
    </p:spTree>
    <p:extLst>
      <p:ext uri="{BB962C8B-B14F-4D97-AF65-F5344CB8AC3E}">
        <p14:creationId xmlns:p14="http://schemas.microsoft.com/office/powerpoint/2010/main" val="3628794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44B8-825F-4DF8-B870-71EEC8D7C545}"/>
              </a:ext>
            </a:extLst>
          </p:cNvPr>
          <p:cNvSpPr>
            <a:spLocks noGrp="1"/>
          </p:cNvSpPr>
          <p:nvPr>
            <p:ph type="title"/>
          </p:nvPr>
        </p:nvSpPr>
        <p:spPr/>
        <p:txBody>
          <a:bodyPr/>
          <a:lstStyle/>
          <a:p>
            <a:r>
              <a:rPr lang="en-US" dirty="0"/>
              <a:t>Model-Based RL</a:t>
            </a:r>
          </a:p>
        </p:txBody>
      </p:sp>
      <p:sp>
        <p:nvSpPr>
          <p:cNvPr id="4" name="Content Placeholder 3">
            <a:extLst>
              <a:ext uri="{FF2B5EF4-FFF2-40B4-BE49-F238E27FC236}">
                <a16:creationId xmlns:a16="http://schemas.microsoft.com/office/drawing/2014/main" id="{EA979BC0-D10A-406A-AD1C-B7A3C9913407}"/>
              </a:ext>
            </a:extLst>
          </p:cNvPr>
          <p:cNvSpPr txBox="1">
            <a:spLocks noGrp="1"/>
          </p:cNvSpPr>
          <p:nvPr>
            <p:ph idx="1"/>
          </p:nvPr>
        </p:nvSpPr>
        <p:spPr bwMode="gray">
          <a:xfrm>
            <a:off x="477838" y="1212850"/>
            <a:ext cx="11474450" cy="5155001"/>
          </a:xfrm>
          <a:prstGeom prst="rect">
            <a:avLst/>
          </a:prstGeom>
          <a:noFill/>
        </p:spPr>
        <p:txBody>
          <a:bodyPr wrap="square">
            <a:spAutoFit/>
          </a:bodyPr>
          <a:lstStyle/>
          <a:p>
            <a:pPr marL="0" marR="0">
              <a:spcBef>
                <a:spcPts val="0"/>
              </a:spcBef>
              <a:spcAft>
                <a:spcPts val="0"/>
              </a:spcAft>
            </a:pPr>
            <a:r>
              <a:rPr lang="en-US" sz="1800" b="1" dirty="0">
                <a:effectLst/>
                <a:latin typeface="+mj-lt"/>
              </a:rPr>
              <a:t>Advantages:</a:t>
            </a:r>
          </a:p>
          <a:p>
            <a:pPr marL="285750" marR="0" indent="-285750">
              <a:spcBef>
                <a:spcPts val="0"/>
              </a:spcBef>
              <a:spcAft>
                <a:spcPts val="0"/>
              </a:spcAft>
              <a:buFont typeface="Arial" panose="020B0604020202020204" pitchFamily="34" charset="0"/>
              <a:buChar char="•"/>
            </a:pPr>
            <a:r>
              <a:rPr lang="en-US" sz="1800" dirty="0">
                <a:effectLst/>
                <a:latin typeface="+mj-lt"/>
              </a:rPr>
              <a:t>Domains where learning a value function is hard, e.g., domains with large action space, like chess. The model is straightforward (2 x 2 table with deterministic outcomes of actions)</a:t>
            </a:r>
          </a:p>
          <a:p>
            <a:pPr marL="285750" marR="0" indent="-285750">
              <a:spcBef>
                <a:spcPts val="0"/>
              </a:spcBef>
              <a:spcAft>
                <a:spcPts val="0"/>
              </a:spcAft>
              <a:buFont typeface="Arial" panose="020B0604020202020204" pitchFamily="34" charset="0"/>
              <a:buChar char="•"/>
            </a:pPr>
            <a:r>
              <a:rPr lang="en-US" sz="1800" dirty="0">
                <a:effectLst/>
                <a:latin typeface="+mj-lt"/>
              </a:rPr>
              <a:t>	In these cases, a model is a more compact and more useful representation than a value-function or a policy</a:t>
            </a:r>
          </a:p>
          <a:p>
            <a:pPr marL="285750" marR="0" indent="-285750">
              <a:spcBef>
                <a:spcPts val="0"/>
              </a:spcBef>
              <a:spcAft>
                <a:spcPts val="0"/>
              </a:spcAft>
              <a:buFont typeface="Arial" panose="020B0604020202020204" pitchFamily="34" charset="0"/>
              <a:buChar char="•"/>
            </a:pPr>
            <a:r>
              <a:rPr lang="en-US" sz="1800" dirty="0">
                <a:effectLst/>
                <a:latin typeface="+mj-lt"/>
              </a:rPr>
              <a:t>Can efficiently learn a model using supervised learning</a:t>
            </a:r>
          </a:p>
          <a:p>
            <a:pPr marL="285750" marR="0" indent="-285750">
              <a:spcBef>
                <a:spcPts val="0"/>
              </a:spcBef>
              <a:spcAft>
                <a:spcPts val="0"/>
              </a:spcAft>
              <a:buFont typeface="Arial" panose="020B0604020202020204" pitchFamily="34" charset="0"/>
              <a:buChar char="•"/>
            </a:pPr>
            <a:r>
              <a:rPr lang="en-US" sz="1800" dirty="0">
                <a:effectLst/>
                <a:latin typeface="+mj-lt"/>
              </a:rPr>
              <a:t>Can reason about model uncertain</a:t>
            </a:r>
          </a:p>
          <a:p>
            <a:pPr marL="285750" indent="-285750">
              <a:spcBef>
                <a:spcPts val="0"/>
              </a:spcBef>
              <a:spcAft>
                <a:spcPts val="0"/>
              </a:spcAft>
              <a:buFont typeface="Arial" panose="020B0604020202020204" pitchFamily="34" charset="0"/>
              <a:buChar char="•"/>
            </a:pPr>
            <a:r>
              <a:rPr lang="en-US" sz="1800" dirty="0">
                <a:latin typeface="+mj-lt"/>
              </a:rPr>
              <a:t>A</a:t>
            </a:r>
            <a:r>
              <a:rPr lang="en-US" sz="1800" dirty="0">
                <a:effectLst/>
                <a:latin typeface="+mj-lt"/>
              </a:rPr>
              <a:t>llows the agent to look ahead. To make decisions based on what the agent believes about how the environment works.</a:t>
            </a:r>
          </a:p>
          <a:p>
            <a:pPr marL="0" marR="0">
              <a:spcBef>
                <a:spcPts val="0"/>
              </a:spcBef>
              <a:spcAft>
                <a:spcPts val="0"/>
              </a:spcAft>
            </a:pPr>
            <a:endParaRPr lang="en-US" sz="1800" dirty="0">
              <a:effectLst/>
              <a:latin typeface="+mj-lt"/>
            </a:endParaRPr>
          </a:p>
          <a:p>
            <a:pPr marL="0" marR="0">
              <a:spcBef>
                <a:spcPts val="0"/>
              </a:spcBef>
              <a:spcAft>
                <a:spcPts val="0"/>
              </a:spcAft>
            </a:pPr>
            <a:endParaRPr lang="en-US" sz="1800" dirty="0">
              <a:effectLst/>
              <a:latin typeface="+mj-lt"/>
            </a:endParaRPr>
          </a:p>
          <a:p>
            <a:pPr marL="0" marR="0">
              <a:spcBef>
                <a:spcPts val="0"/>
              </a:spcBef>
              <a:spcAft>
                <a:spcPts val="0"/>
              </a:spcAft>
            </a:pPr>
            <a:r>
              <a:rPr lang="en-US" sz="1800" b="1" dirty="0">
                <a:effectLst/>
                <a:latin typeface="+mj-lt"/>
              </a:rPr>
              <a:t>Disadvantage -</a:t>
            </a:r>
            <a:r>
              <a:rPr lang="en-US" sz="1800" b="1" dirty="0">
                <a:latin typeface="+mj-lt"/>
              </a:rPr>
              <a:t> </a:t>
            </a:r>
            <a:r>
              <a:rPr lang="en-US" sz="1800" dirty="0">
                <a:effectLst/>
                <a:latin typeface="+mj-lt"/>
              </a:rPr>
              <a:t>Two sources of approximation error: </a:t>
            </a:r>
          </a:p>
          <a:p>
            <a:pPr marL="342900" marR="0" indent="-342900">
              <a:spcBef>
                <a:spcPts val="0"/>
              </a:spcBef>
              <a:spcAft>
                <a:spcPts val="0"/>
              </a:spcAft>
              <a:buFont typeface="+mj-lt"/>
              <a:buAutoNum type="arabicPeriod"/>
            </a:pPr>
            <a:r>
              <a:rPr lang="en-US" sz="1800" dirty="0">
                <a:effectLst/>
                <a:latin typeface="+mj-lt"/>
              </a:rPr>
              <a:t>learning the </a:t>
            </a:r>
            <a:r>
              <a:rPr lang="en-US" sz="1800" u="sng" dirty="0">
                <a:solidFill>
                  <a:srgbClr val="FF0000"/>
                </a:solidFill>
                <a:effectLst/>
                <a:latin typeface="+mj-lt"/>
              </a:rPr>
              <a:t>model</a:t>
            </a:r>
            <a:r>
              <a:rPr lang="en-US" sz="1800" dirty="0">
                <a:effectLst/>
                <a:latin typeface="+mj-lt"/>
              </a:rPr>
              <a:t> then </a:t>
            </a:r>
          </a:p>
          <a:p>
            <a:pPr marL="342900" marR="0" indent="-342900">
              <a:spcBef>
                <a:spcPts val="0"/>
              </a:spcBef>
              <a:spcAft>
                <a:spcPts val="0"/>
              </a:spcAft>
              <a:buFont typeface="+mj-lt"/>
              <a:buAutoNum type="arabicPeriod"/>
            </a:pPr>
            <a:r>
              <a:rPr lang="en-US" sz="1800" dirty="0">
                <a:effectLst/>
                <a:latin typeface="+mj-lt"/>
              </a:rPr>
              <a:t>constructing a value function</a:t>
            </a:r>
          </a:p>
          <a:p>
            <a:pPr marL="0" marR="0">
              <a:spcBef>
                <a:spcPts val="0"/>
              </a:spcBef>
              <a:spcAft>
                <a:spcPts val="0"/>
              </a:spcAft>
            </a:pPr>
            <a:endParaRPr lang="en-US" sz="1800" dirty="0">
              <a:effectLst/>
              <a:latin typeface="+mj-lt"/>
            </a:endParaRPr>
          </a:p>
        </p:txBody>
      </p:sp>
      <p:sp>
        <p:nvSpPr>
          <p:cNvPr id="3" name="Slide Number Placeholder 2">
            <a:extLst>
              <a:ext uri="{FF2B5EF4-FFF2-40B4-BE49-F238E27FC236}">
                <a16:creationId xmlns:a16="http://schemas.microsoft.com/office/drawing/2014/main" id="{15AD4144-235F-4BEB-98E7-14C4D1A20143}"/>
              </a:ext>
            </a:extLst>
          </p:cNvPr>
          <p:cNvSpPr>
            <a:spLocks noGrp="1"/>
          </p:cNvSpPr>
          <p:nvPr>
            <p:ph type="sldNum" sz="quarter" idx="12"/>
          </p:nvPr>
        </p:nvSpPr>
        <p:spPr/>
        <p:txBody>
          <a:bodyPr/>
          <a:lstStyle/>
          <a:p>
            <a:fld id="{47A777B1-4A66-48BF-8387-31033AC26DFC}" type="slidenum">
              <a:rPr lang="en-US" smtClean="0"/>
              <a:t>72</a:t>
            </a:fld>
            <a:endParaRPr lang="en-US"/>
          </a:p>
        </p:txBody>
      </p:sp>
    </p:spTree>
    <p:extLst>
      <p:ext uri="{BB962C8B-B14F-4D97-AF65-F5344CB8AC3E}">
        <p14:creationId xmlns:p14="http://schemas.microsoft.com/office/powerpoint/2010/main" val="322428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EA5A-1571-4FEC-B324-4A556CBA0A08}"/>
              </a:ext>
            </a:extLst>
          </p:cNvPr>
          <p:cNvSpPr>
            <a:spLocks noGrp="1"/>
          </p:cNvSpPr>
          <p:nvPr>
            <p:ph type="title"/>
          </p:nvPr>
        </p:nvSpPr>
        <p:spPr/>
        <p:txBody>
          <a:bodyPr/>
          <a:lstStyle/>
          <a:p>
            <a:r>
              <a:rPr lang="en-US" dirty="0"/>
              <a:t>Intuition-1</a:t>
            </a:r>
          </a:p>
        </p:txBody>
      </p:sp>
      <p:sp>
        <p:nvSpPr>
          <p:cNvPr id="3" name="Content Placeholder 2">
            <a:extLst>
              <a:ext uri="{FF2B5EF4-FFF2-40B4-BE49-F238E27FC236}">
                <a16:creationId xmlns:a16="http://schemas.microsoft.com/office/drawing/2014/main" id="{105C2F16-C308-4553-AD1C-0C6A739C4448}"/>
              </a:ext>
            </a:extLst>
          </p:cNvPr>
          <p:cNvSpPr>
            <a:spLocks noGrp="1"/>
          </p:cNvSpPr>
          <p:nvPr>
            <p:ph idx="1"/>
          </p:nvPr>
        </p:nvSpPr>
        <p:spPr>
          <a:xfrm>
            <a:off x="478369" y="1213308"/>
            <a:ext cx="11473384" cy="4695131"/>
          </a:xfrm>
        </p:spPr>
        <p:txBody>
          <a:bodyPr>
            <a:normAutofit/>
          </a:bodyPr>
          <a:lstStyle/>
          <a:p>
            <a:r>
              <a:rPr lang="en-US" dirty="0"/>
              <a:t>What is the difference between learning a reward function vs a value function (as we did in q-learning)?</a:t>
            </a:r>
          </a:p>
          <a:p>
            <a:endParaRPr lang="en-US" dirty="0"/>
          </a:p>
          <a:p>
            <a:r>
              <a:rPr lang="en-US" b="1" dirty="0"/>
              <a:t>Difficult scenarios for learning a value function:</a:t>
            </a:r>
          </a:p>
          <a:p>
            <a:pPr marL="342900" indent="-342900">
              <a:buFont typeface="Arial" panose="020B0604020202020204" pitchFamily="34" charset="0"/>
              <a:buChar char="•"/>
            </a:pPr>
            <a:r>
              <a:rPr lang="en-US" dirty="0"/>
              <a:t>Board games with an explosion of possible moves and configurations</a:t>
            </a:r>
          </a:p>
          <a:p>
            <a:pPr marL="342900" indent="-342900">
              <a:buFont typeface="Arial" panose="020B0604020202020204" pitchFamily="34" charset="0"/>
              <a:buChar char="•"/>
            </a:pPr>
            <a:r>
              <a:rPr lang="en-US" dirty="0"/>
              <a:t>Maze that changes after each episode</a:t>
            </a:r>
          </a:p>
          <a:p>
            <a:endParaRPr lang="en-US" dirty="0"/>
          </a:p>
          <a:p>
            <a:r>
              <a:rPr lang="en-US" b="1" dirty="0"/>
              <a:t>Solution</a:t>
            </a:r>
            <a:r>
              <a:rPr lang="en-US" dirty="0"/>
              <a:t>: </a:t>
            </a:r>
          </a:p>
          <a:p>
            <a:pPr marL="342900" indent="-342900">
              <a:buFont typeface="Arial" panose="020B0604020202020204" pitchFamily="34" charset="0"/>
              <a:buChar char="•"/>
            </a:pPr>
            <a:r>
              <a:rPr lang="en-US" dirty="0"/>
              <a:t>learn a model of the environment </a:t>
            </a:r>
          </a:p>
          <a:p>
            <a:pPr marL="342900" indent="-342900">
              <a:buFont typeface="Arial" panose="020B0604020202020204" pitchFamily="34" charset="0"/>
              <a:buChar char="•"/>
            </a:pPr>
            <a:r>
              <a:rPr lang="en-US" dirty="0"/>
              <a:t>use that to learn the value function</a:t>
            </a:r>
          </a:p>
          <a:p>
            <a:r>
              <a:rPr lang="en-US" dirty="0"/>
              <a:t>Learning a model = learning the transition probabilities</a:t>
            </a:r>
          </a:p>
        </p:txBody>
      </p:sp>
      <p:sp>
        <p:nvSpPr>
          <p:cNvPr id="4" name="Slide Number Placeholder 3">
            <a:extLst>
              <a:ext uri="{FF2B5EF4-FFF2-40B4-BE49-F238E27FC236}">
                <a16:creationId xmlns:a16="http://schemas.microsoft.com/office/drawing/2014/main" id="{237D7C4C-6EA8-4251-A73D-0789D5D86E11}"/>
              </a:ext>
            </a:extLst>
          </p:cNvPr>
          <p:cNvSpPr>
            <a:spLocks noGrp="1"/>
          </p:cNvSpPr>
          <p:nvPr>
            <p:ph type="sldNum" sz="quarter" idx="12"/>
          </p:nvPr>
        </p:nvSpPr>
        <p:spPr/>
        <p:txBody>
          <a:bodyPr/>
          <a:lstStyle/>
          <a:p>
            <a:fld id="{47A777B1-4A66-48BF-8387-31033AC26DFC}" type="slidenum">
              <a:rPr lang="en-US" smtClean="0"/>
              <a:t>73</a:t>
            </a:fld>
            <a:endParaRPr lang="en-US"/>
          </a:p>
        </p:txBody>
      </p:sp>
    </p:spTree>
    <p:extLst>
      <p:ext uri="{BB962C8B-B14F-4D97-AF65-F5344CB8AC3E}">
        <p14:creationId xmlns:p14="http://schemas.microsoft.com/office/powerpoint/2010/main" val="1823538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01-1E33-40FE-A9B5-043734EBF91E}"/>
              </a:ext>
            </a:extLst>
          </p:cNvPr>
          <p:cNvSpPr>
            <a:spLocks noGrp="1"/>
          </p:cNvSpPr>
          <p:nvPr>
            <p:ph type="title"/>
          </p:nvPr>
        </p:nvSpPr>
        <p:spPr/>
        <p:txBody>
          <a:bodyPr/>
          <a:lstStyle/>
          <a:p>
            <a:r>
              <a:rPr lang="en-US" dirty="0"/>
              <a:t>Intuition-2</a:t>
            </a:r>
          </a:p>
        </p:txBody>
      </p:sp>
      <p:sp>
        <p:nvSpPr>
          <p:cNvPr id="3" name="Content Placeholder 2">
            <a:extLst>
              <a:ext uri="{FF2B5EF4-FFF2-40B4-BE49-F238E27FC236}">
                <a16:creationId xmlns:a16="http://schemas.microsoft.com/office/drawing/2014/main" id="{4F2D5332-F81F-477C-AC2E-89D29A293340}"/>
              </a:ext>
            </a:extLst>
          </p:cNvPr>
          <p:cNvSpPr>
            <a:spLocks noGrp="1"/>
          </p:cNvSpPr>
          <p:nvPr>
            <p:ph idx="1"/>
          </p:nvPr>
        </p:nvSpPr>
        <p:spPr>
          <a:xfrm>
            <a:off x="478369" y="1213308"/>
            <a:ext cx="11473384" cy="5143972"/>
          </a:xfrm>
        </p:spPr>
        <p:txBody>
          <a:bodyPr>
            <a:normAutofit/>
          </a:bodyPr>
          <a:lstStyle/>
          <a:p>
            <a:r>
              <a:rPr lang="en-US" b="1" dirty="0"/>
              <a:t>Models of the environment:</a:t>
            </a:r>
          </a:p>
          <a:p>
            <a:pPr marL="342900" indent="-342900">
              <a:buFont typeface="Arial" panose="020B0604020202020204" pitchFamily="34" charset="0"/>
              <a:buChar char="•"/>
            </a:pPr>
            <a:r>
              <a:rPr lang="en-US" dirty="0"/>
              <a:t>allow to retrieve state and actions that are useful.</a:t>
            </a:r>
          </a:p>
          <a:p>
            <a:pPr marL="342900" indent="-342900">
              <a:buFont typeface="Arial" panose="020B0604020202020204" pitchFamily="34" charset="0"/>
              <a:buChar char="•"/>
            </a:pPr>
            <a:r>
              <a:rPr lang="en-US" dirty="0"/>
              <a:t>avoid costly interaction with the environment</a:t>
            </a:r>
          </a:p>
          <a:p>
            <a:endParaRPr lang="en-US" dirty="0"/>
          </a:p>
          <a:p>
            <a:r>
              <a:rPr lang="en-US" b="1" dirty="0"/>
              <a:t>Conversely:</a:t>
            </a:r>
          </a:p>
          <a:p>
            <a:pPr marL="342900" indent="-342900">
              <a:buFont typeface="Arial" panose="020B0604020202020204" pitchFamily="34" charset="0"/>
              <a:buChar char="•"/>
            </a:pPr>
            <a:r>
              <a:rPr lang="en-US" dirty="0"/>
              <a:t>Without a model, the experience that we learn is too tightly coupled with the data</a:t>
            </a:r>
          </a:p>
          <a:p>
            <a:pPr marL="342900" indent="-342900">
              <a:buFont typeface="Arial" panose="020B0604020202020204" pitchFamily="34" charset="0"/>
              <a:buChar char="•"/>
            </a:pPr>
            <a:r>
              <a:rPr lang="en-US" dirty="0"/>
              <a:t>Models allow to keep a level of skepticism about this experience</a:t>
            </a:r>
          </a:p>
          <a:p>
            <a:endParaRPr lang="en-US" dirty="0"/>
          </a:p>
          <a:p>
            <a:r>
              <a:rPr lang="en-US" b="1" dirty="0"/>
              <a:t>Example</a:t>
            </a:r>
            <a:r>
              <a:rPr lang="en-US" dirty="0"/>
              <a:t>: </a:t>
            </a:r>
          </a:p>
          <a:p>
            <a:pPr marL="342900" indent="-342900">
              <a:buFont typeface="Arial" panose="020B0604020202020204" pitchFamily="34" charset="0"/>
              <a:buChar char="•"/>
            </a:pPr>
            <a:r>
              <a:rPr lang="en-US" dirty="0"/>
              <a:t>Sometimes we are in an area where I know nothing, so learning is very hard. </a:t>
            </a:r>
          </a:p>
          <a:p>
            <a:pPr marL="342900" indent="-342900">
              <a:buFont typeface="Arial" panose="020B0604020202020204" pitchFamily="34" charset="0"/>
              <a:buChar char="•"/>
            </a:pPr>
            <a:r>
              <a:rPr lang="en-US" dirty="0"/>
              <a:t>Other times, we are in an area where I know everything, so I have to go far to learn something new.</a:t>
            </a:r>
          </a:p>
        </p:txBody>
      </p:sp>
      <p:sp>
        <p:nvSpPr>
          <p:cNvPr id="4" name="Slide Number Placeholder 3">
            <a:extLst>
              <a:ext uri="{FF2B5EF4-FFF2-40B4-BE49-F238E27FC236}">
                <a16:creationId xmlns:a16="http://schemas.microsoft.com/office/drawing/2014/main" id="{DBE606E0-D708-4333-9B5D-618D5298DF3C}"/>
              </a:ext>
            </a:extLst>
          </p:cNvPr>
          <p:cNvSpPr>
            <a:spLocks noGrp="1"/>
          </p:cNvSpPr>
          <p:nvPr>
            <p:ph type="sldNum" sz="quarter" idx="12"/>
          </p:nvPr>
        </p:nvSpPr>
        <p:spPr/>
        <p:txBody>
          <a:bodyPr/>
          <a:lstStyle/>
          <a:p>
            <a:fld id="{47A777B1-4A66-48BF-8387-31033AC26DFC}" type="slidenum">
              <a:rPr lang="en-US" smtClean="0"/>
              <a:t>74</a:t>
            </a:fld>
            <a:endParaRPr lang="en-US"/>
          </a:p>
        </p:txBody>
      </p:sp>
    </p:spTree>
    <p:extLst>
      <p:ext uri="{BB962C8B-B14F-4D97-AF65-F5344CB8AC3E}">
        <p14:creationId xmlns:p14="http://schemas.microsoft.com/office/powerpoint/2010/main" val="3216885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3B66-FB11-441A-9A7C-8B4F785E1DDF}"/>
              </a:ext>
            </a:extLst>
          </p:cNvPr>
          <p:cNvSpPr>
            <a:spLocks noGrp="1"/>
          </p:cNvSpPr>
          <p:nvPr>
            <p:ph type="title"/>
          </p:nvPr>
        </p:nvSpPr>
        <p:spPr/>
        <p:txBody>
          <a:bodyPr/>
          <a:lstStyle/>
          <a:p>
            <a:r>
              <a:rPr lang="en-US" dirty="0"/>
              <a:t>What is a model that we can learn?</a:t>
            </a:r>
          </a:p>
        </p:txBody>
      </p:sp>
      <p:sp>
        <p:nvSpPr>
          <p:cNvPr id="3" name="Content Placeholder 2">
            <a:extLst>
              <a:ext uri="{FF2B5EF4-FFF2-40B4-BE49-F238E27FC236}">
                <a16:creationId xmlns:a16="http://schemas.microsoft.com/office/drawing/2014/main" id="{33BC3467-4079-4F68-A749-8208AAEB5155}"/>
              </a:ext>
            </a:extLst>
          </p:cNvPr>
          <p:cNvSpPr>
            <a:spLocks noGrp="1"/>
          </p:cNvSpPr>
          <p:nvPr>
            <p:ph idx="1"/>
          </p:nvPr>
        </p:nvSpPr>
        <p:spPr>
          <a:xfrm>
            <a:off x="478369" y="1213308"/>
            <a:ext cx="11473384" cy="3348609"/>
          </a:xfrm>
        </p:spPr>
        <p:txBody>
          <a:bodyPr>
            <a:normAutofit/>
          </a:bodyPr>
          <a:lstStyle/>
          <a:p>
            <a:pPr marL="342900" indent="-342900">
              <a:buFont typeface="Arial" panose="020B0604020202020204" pitchFamily="34" charset="0"/>
              <a:buChar char="•"/>
            </a:pPr>
            <a:r>
              <a:rPr lang="en-US" dirty="0"/>
              <a:t>A model is a representation of the MDP &lt;s, a, ρ</a:t>
            </a:r>
            <a:r>
              <a:rPr lang="el-GR" baseline="-25000" dirty="0"/>
              <a:t>η</a:t>
            </a:r>
            <a:r>
              <a:rPr lang="en-US" dirty="0"/>
              <a:t>&gt; s=states, a=actions, ρ=transitions parameterized by </a:t>
            </a:r>
            <a:r>
              <a:rPr lang="el-GR" b="1" dirty="0"/>
              <a:t>η</a:t>
            </a: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Assuming that states and actions are the same as in the environment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Learn the transition function and the reward</a:t>
            </a:r>
          </a:p>
          <a:p>
            <a:endParaRPr lang="en-US" dirty="0"/>
          </a:p>
        </p:txBody>
      </p:sp>
      <p:sp>
        <p:nvSpPr>
          <p:cNvPr id="5" name="Slide Number Placeholder 4">
            <a:extLst>
              <a:ext uri="{FF2B5EF4-FFF2-40B4-BE49-F238E27FC236}">
                <a16:creationId xmlns:a16="http://schemas.microsoft.com/office/drawing/2014/main" id="{4F8F6619-5C07-46AB-A920-06E708ED1F26}"/>
              </a:ext>
            </a:extLst>
          </p:cNvPr>
          <p:cNvSpPr>
            <a:spLocks noGrp="1"/>
          </p:cNvSpPr>
          <p:nvPr>
            <p:ph type="sldNum" sz="quarter" idx="12"/>
          </p:nvPr>
        </p:nvSpPr>
        <p:spPr/>
        <p:txBody>
          <a:bodyPr/>
          <a:lstStyle/>
          <a:p>
            <a:fld id="{47A777B1-4A66-48BF-8387-31033AC26DFC}" type="slidenum">
              <a:rPr lang="en-US" smtClean="0"/>
              <a:t>75</a:t>
            </a:fld>
            <a:endParaRPr lang="en-US"/>
          </a:p>
        </p:txBody>
      </p:sp>
      <p:pic>
        <p:nvPicPr>
          <p:cNvPr id="4" name="Picture 3">
            <a:extLst>
              <a:ext uri="{FF2B5EF4-FFF2-40B4-BE49-F238E27FC236}">
                <a16:creationId xmlns:a16="http://schemas.microsoft.com/office/drawing/2014/main" id="{052916AF-95A4-4337-ADED-7B092FF6A8E8}"/>
              </a:ext>
            </a:extLst>
          </p:cNvPr>
          <p:cNvPicPr>
            <a:picLocks noChangeAspect="1"/>
          </p:cNvPicPr>
          <p:nvPr/>
        </p:nvPicPr>
        <p:blipFill>
          <a:blip r:embed="rId2"/>
          <a:stretch>
            <a:fillRect/>
          </a:stretch>
        </p:blipFill>
        <p:spPr>
          <a:xfrm>
            <a:off x="3990975" y="2938740"/>
            <a:ext cx="3662362" cy="499785"/>
          </a:xfrm>
          <a:prstGeom prst="rect">
            <a:avLst/>
          </a:prstGeom>
        </p:spPr>
      </p:pic>
    </p:spTree>
    <p:extLst>
      <p:ext uri="{BB962C8B-B14F-4D97-AF65-F5344CB8AC3E}">
        <p14:creationId xmlns:p14="http://schemas.microsoft.com/office/powerpoint/2010/main" val="764058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FDAB-DA6B-470A-A465-E1647BBCFE4C}"/>
              </a:ext>
            </a:extLst>
          </p:cNvPr>
          <p:cNvSpPr>
            <a:spLocks noGrp="1"/>
          </p:cNvSpPr>
          <p:nvPr>
            <p:ph type="title"/>
          </p:nvPr>
        </p:nvSpPr>
        <p:spPr/>
        <p:txBody>
          <a:bodyPr/>
          <a:lstStyle/>
          <a:p>
            <a:r>
              <a:rPr lang="en-US" dirty="0"/>
              <a:t>How do we learn a model from experience?</a:t>
            </a:r>
          </a:p>
        </p:txBody>
      </p:sp>
      <p:sp>
        <p:nvSpPr>
          <p:cNvPr id="3" name="Content Placeholder 2">
            <a:extLst>
              <a:ext uri="{FF2B5EF4-FFF2-40B4-BE49-F238E27FC236}">
                <a16:creationId xmlns:a16="http://schemas.microsoft.com/office/drawing/2014/main" id="{DC5DEE57-583B-41DD-BA28-6F6CDA8F8157}"/>
              </a:ext>
            </a:extLst>
          </p:cNvPr>
          <p:cNvSpPr>
            <a:spLocks noGrp="1"/>
          </p:cNvSpPr>
          <p:nvPr>
            <p:ph idx="1"/>
          </p:nvPr>
        </p:nvSpPr>
        <p:spPr>
          <a:xfrm>
            <a:off x="478369" y="1213308"/>
            <a:ext cx="11473384" cy="5246564"/>
          </a:xfrm>
        </p:spPr>
        <p:txBody>
          <a:bodyPr>
            <a:normAutofit/>
          </a:bodyPr>
          <a:lstStyle/>
          <a:p>
            <a:r>
              <a:rPr lang="en-US" dirty="0"/>
              <a:t>Given a stream of experiences: </a:t>
            </a:r>
            <a:r>
              <a:rPr lang="en-US" b="1" dirty="0"/>
              <a:t>{S</a:t>
            </a:r>
            <a:r>
              <a:rPr lang="en-US" b="1" baseline="-25000" dirty="0"/>
              <a:t>1</a:t>
            </a:r>
            <a:r>
              <a:rPr lang="en-US" b="1" dirty="0"/>
              <a:t>,A</a:t>
            </a:r>
            <a:r>
              <a:rPr lang="en-US" b="1" baseline="-25000" dirty="0"/>
              <a:t>1</a:t>
            </a:r>
            <a:r>
              <a:rPr lang="en-US" b="1" dirty="0"/>
              <a:t>, R</a:t>
            </a:r>
            <a:r>
              <a:rPr lang="en-US" b="1" baseline="-25000" dirty="0"/>
              <a:t>2</a:t>
            </a:r>
            <a:r>
              <a:rPr lang="en-US" b="1" dirty="0"/>
              <a:t>, … S</a:t>
            </a:r>
            <a:r>
              <a:rPr lang="en-US" b="1" baseline="-25000" dirty="0"/>
              <a:t>T</a:t>
            </a:r>
            <a:r>
              <a:rPr lang="en-US" b="1" dirty="0"/>
              <a:t>} </a:t>
            </a:r>
          </a:p>
          <a:p>
            <a:r>
              <a:rPr lang="en-US" dirty="0"/>
              <a:t>It is a supervised learning problem</a:t>
            </a:r>
            <a:endParaRPr lang="en-US" b="1" dirty="0"/>
          </a:p>
          <a:p>
            <a:endParaRPr lang="en-US" dirty="0"/>
          </a:p>
          <a:p>
            <a:endParaRPr lang="en-US" dirty="0"/>
          </a:p>
          <a:p>
            <a:endParaRPr lang="en-US" dirty="0"/>
          </a:p>
          <a:p>
            <a:r>
              <a:rPr lang="en-US" dirty="0"/>
              <a:t>Learn a function that:</a:t>
            </a:r>
          </a:p>
          <a:p>
            <a:r>
              <a:rPr lang="en-US" dirty="0"/>
              <a:t>	</a:t>
            </a:r>
            <a:r>
              <a:rPr lang="en-US" b="1" dirty="0"/>
              <a:t>f(</a:t>
            </a:r>
            <a:r>
              <a:rPr lang="en-US" b="1" dirty="0" err="1"/>
              <a:t>s,a</a:t>
            </a:r>
            <a:r>
              <a:rPr lang="en-US" b="1" dirty="0"/>
              <a:t>) =  r, s’</a:t>
            </a:r>
          </a:p>
          <a:p>
            <a:endParaRPr lang="en-US" dirty="0"/>
          </a:p>
          <a:p>
            <a:r>
              <a:rPr lang="en-US" b="1" dirty="0"/>
              <a:t>Example:</a:t>
            </a:r>
          </a:p>
          <a:p>
            <a:pPr marL="457200" indent="-457200">
              <a:buFont typeface="+mj-lt"/>
              <a:buAutoNum type="arabicPeriod"/>
            </a:pPr>
            <a:r>
              <a:rPr lang="en-US" dirty="0"/>
              <a:t>choose a loss function (mean-squared error)</a:t>
            </a:r>
          </a:p>
          <a:p>
            <a:pPr marL="457200" indent="-457200">
              <a:buFont typeface="+mj-lt"/>
              <a:buAutoNum type="arabicPeriod"/>
            </a:pPr>
            <a:r>
              <a:rPr lang="en-US" dirty="0"/>
              <a:t>find the parameter </a:t>
            </a:r>
            <a:r>
              <a:rPr lang="el-GR" b="1" dirty="0"/>
              <a:t>η</a:t>
            </a:r>
            <a:r>
              <a:rPr lang="en-US" dirty="0"/>
              <a:t> for the transition function </a:t>
            </a:r>
            <a:r>
              <a:rPr lang="en-US" b="1" dirty="0"/>
              <a:t>ρ</a:t>
            </a:r>
            <a:r>
              <a:rPr lang="el-GR" b="1" baseline="-25000" dirty="0"/>
              <a:t>η</a:t>
            </a:r>
            <a:r>
              <a:rPr lang="en-US" dirty="0"/>
              <a:t> that minimizes the empirical loss</a:t>
            </a:r>
          </a:p>
          <a:p>
            <a:endParaRPr lang="en-US" b="1" dirty="0"/>
          </a:p>
        </p:txBody>
      </p:sp>
      <p:sp>
        <p:nvSpPr>
          <p:cNvPr id="7" name="Slide Number Placeholder 6">
            <a:extLst>
              <a:ext uri="{FF2B5EF4-FFF2-40B4-BE49-F238E27FC236}">
                <a16:creationId xmlns:a16="http://schemas.microsoft.com/office/drawing/2014/main" id="{DE2DE040-0241-4E01-89CE-6B13F0178B8E}"/>
              </a:ext>
            </a:extLst>
          </p:cNvPr>
          <p:cNvSpPr>
            <a:spLocks noGrp="1"/>
          </p:cNvSpPr>
          <p:nvPr>
            <p:ph type="sldNum" sz="quarter" idx="12"/>
          </p:nvPr>
        </p:nvSpPr>
        <p:spPr/>
        <p:txBody>
          <a:bodyPr/>
          <a:lstStyle/>
          <a:p>
            <a:fld id="{47A777B1-4A66-48BF-8387-31033AC26DFC}" type="slidenum">
              <a:rPr lang="en-US" smtClean="0"/>
              <a:t>76</a:t>
            </a:fld>
            <a:endParaRPr lang="en-US"/>
          </a:p>
        </p:txBody>
      </p:sp>
      <p:pic>
        <p:nvPicPr>
          <p:cNvPr id="4" name="Picture 3">
            <a:extLst>
              <a:ext uri="{FF2B5EF4-FFF2-40B4-BE49-F238E27FC236}">
                <a16:creationId xmlns:a16="http://schemas.microsoft.com/office/drawing/2014/main" id="{B7F7CBA9-D8A4-4685-B4F0-F3D80507132C}"/>
              </a:ext>
            </a:extLst>
          </p:cNvPr>
          <p:cNvPicPr>
            <a:picLocks noChangeAspect="1"/>
          </p:cNvPicPr>
          <p:nvPr/>
        </p:nvPicPr>
        <p:blipFill>
          <a:blip r:embed="rId3"/>
          <a:stretch>
            <a:fillRect/>
          </a:stretch>
        </p:blipFill>
        <p:spPr>
          <a:xfrm>
            <a:off x="4538662" y="1944445"/>
            <a:ext cx="2881313" cy="1484555"/>
          </a:xfrm>
          <a:prstGeom prst="rect">
            <a:avLst/>
          </a:prstGeom>
        </p:spPr>
      </p:pic>
      <p:pic>
        <p:nvPicPr>
          <p:cNvPr id="5" name="Picture 4">
            <a:extLst>
              <a:ext uri="{FF2B5EF4-FFF2-40B4-BE49-F238E27FC236}">
                <a16:creationId xmlns:a16="http://schemas.microsoft.com/office/drawing/2014/main" id="{F25B2979-4E76-4F34-886D-D70EB9035CA7}"/>
              </a:ext>
            </a:extLst>
          </p:cNvPr>
          <p:cNvPicPr>
            <a:picLocks noChangeAspect="1"/>
          </p:cNvPicPr>
          <p:nvPr/>
        </p:nvPicPr>
        <p:blipFill>
          <a:blip r:embed="rId4"/>
          <a:stretch>
            <a:fillRect/>
          </a:stretch>
        </p:blipFill>
        <p:spPr>
          <a:xfrm>
            <a:off x="4538662" y="4381501"/>
            <a:ext cx="3623734" cy="440724"/>
          </a:xfrm>
          <a:prstGeom prst="rect">
            <a:avLst/>
          </a:prstGeom>
        </p:spPr>
      </p:pic>
      <p:sp>
        <p:nvSpPr>
          <p:cNvPr id="6" name="TextBox 5">
            <a:extLst>
              <a:ext uri="{FF2B5EF4-FFF2-40B4-BE49-F238E27FC236}">
                <a16:creationId xmlns:a16="http://schemas.microsoft.com/office/drawing/2014/main" id="{2C3EEC0A-D1B0-4B69-95CE-164F4D36A54F}"/>
              </a:ext>
            </a:extLst>
          </p:cNvPr>
          <p:cNvSpPr txBox="1"/>
          <p:nvPr/>
        </p:nvSpPr>
        <p:spPr bwMode="gray">
          <a:xfrm>
            <a:off x="8999535" y="4416129"/>
            <a:ext cx="2562225" cy="3714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solidFill>
                  <a:srgbClr val="C00000"/>
                </a:solidFill>
              </a:rPr>
              <a:t>Expectation model</a:t>
            </a:r>
          </a:p>
        </p:txBody>
      </p:sp>
      <p:cxnSp>
        <p:nvCxnSpPr>
          <p:cNvPr id="8" name="Straight Arrow Connector 7">
            <a:extLst>
              <a:ext uri="{FF2B5EF4-FFF2-40B4-BE49-F238E27FC236}">
                <a16:creationId xmlns:a16="http://schemas.microsoft.com/office/drawing/2014/main" id="{744E6310-4680-41FA-BB03-E503B5A6A703}"/>
              </a:ext>
            </a:extLst>
          </p:cNvPr>
          <p:cNvCxnSpPr>
            <a:cxnSpLocks/>
            <a:stCxn id="5" idx="3"/>
            <a:endCxn id="6" idx="1"/>
          </p:cNvCxnSpPr>
          <p:nvPr/>
        </p:nvCxnSpPr>
        <p:spPr bwMode="gray">
          <a:xfrm>
            <a:off x="8162396" y="4601863"/>
            <a:ext cx="837139"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154072-2A2B-4B61-9C92-379003156B30}"/>
              </a:ext>
            </a:extLst>
          </p:cNvPr>
          <p:cNvSpPr/>
          <p:nvPr/>
        </p:nvSpPr>
        <p:spPr bwMode="gray">
          <a:xfrm>
            <a:off x="3114675" y="4160137"/>
            <a:ext cx="247650" cy="49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Connector: Elbow 13">
            <a:extLst>
              <a:ext uri="{FF2B5EF4-FFF2-40B4-BE49-F238E27FC236}">
                <a16:creationId xmlns:a16="http://schemas.microsoft.com/office/drawing/2014/main" id="{EAB8C65C-2350-4EBD-B2D6-AB14224AD7B4}"/>
              </a:ext>
            </a:extLst>
          </p:cNvPr>
          <p:cNvCxnSpPr>
            <a:cxnSpLocks/>
            <a:stCxn id="12" idx="2"/>
            <a:endCxn id="5" idx="1"/>
          </p:cNvCxnSpPr>
          <p:nvPr/>
        </p:nvCxnSpPr>
        <p:spPr bwMode="gray">
          <a:xfrm rot="16200000" flipH="1">
            <a:off x="3692675" y="3755875"/>
            <a:ext cx="391813" cy="1300162"/>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4398F4D-27BD-4241-A53B-D029878019D1}"/>
              </a:ext>
            </a:extLst>
          </p:cNvPr>
          <p:cNvSpPr/>
          <p:nvPr/>
        </p:nvSpPr>
        <p:spPr bwMode="gray">
          <a:xfrm>
            <a:off x="3114676" y="4160138"/>
            <a:ext cx="247650" cy="49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Connector: Elbow 16">
            <a:extLst>
              <a:ext uri="{FF2B5EF4-FFF2-40B4-BE49-F238E27FC236}">
                <a16:creationId xmlns:a16="http://schemas.microsoft.com/office/drawing/2014/main" id="{95D44A84-D968-4C05-A99D-4303D0FAB4C1}"/>
              </a:ext>
            </a:extLst>
          </p:cNvPr>
          <p:cNvCxnSpPr>
            <a:cxnSpLocks/>
            <a:stCxn id="16" idx="2"/>
          </p:cNvCxnSpPr>
          <p:nvPr/>
        </p:nvCxnSpPr>
        <p:spPr bwMode="gray">
          <a:xfrm rot="16200000" flipH="1">
            <a:off x="3692676" y="3755876"/>
            <a:ext cx="391813" cy="1300162"/>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2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9BF4-676D-4607-8552-887ECFCD5F74}"/>
              </a:ext>
            </a:extLst>
          </p:cNvPr>
          <p:cNvSpPr>
            <a:spLocks noGrp="1"/>
          </p:cNvSpPr>
          <p:nvPr>
            <p:ph type="title"/>
          </p:nvPr>
        </p:nvSpPr>
        <p:spPr/>
        <p:txBody>
          <a:bodyPr/>
          <a:lstStyle/>
          <a:p>
            <a:r>
              <a:rPr lang="en-US" dirty="0"/>
              <a:t>Expectation Model</a:t>
            </a:r>
          </a:p>
        </p:txBody>
      </p:sp>
      <p:sp>
        <p:nvSpPr>
          <p:cNvPr id="3" name="Content Placeholder 2">
            <a:extLst>
              <a:ext uri="{FF2B5EF4-FFF2-40B4-BE49-F238E27FC236}">
                <a16:creationId xmlns:a16="http://schemas.microsoft.com/office/drawing/2014/main" id="{1105A351-2FB5-4300-B454-2CCE540573E5}"/>
              </a:ext>
            </a:extLst>
          </p:cNvPr>
          <p:cNvSpPr>
            <a:spLocks noGrp="1"/>
          </p:cNvSpPr>
          <p:nvPr>
            <p:ph idx="1"/>
          </p:nvPr>
        </p:nvSpPr>
        <p:spPr>
          <a:xfrm>
            <a:off x="478369" y="1213308"/>
            <a:ext cx="11473384" cy="1655838"/>
          </a:xfrm>
        </p:spPr>
        <p:txBody>
          <a:bodyPr/>
          <a:lstStyle/>
          <a:p>
            <a:r>
              <a:rPr lang="en-US" u="sng" dirty="0"/>
              <a:t>Considering Linear Model</a:t>
            </a:r>
            <a:endParaRPr lang="en-US" dirty="0"/>
          </a:p>
          <a:p>
            <a:pPr marL="342900" indent="-342900">
              <a:buFont typeface="Arial" panose="020B0604020202020204" pitchFamily="34" charset="0"/>
              <a:buChar char="•"/>
            </a:pPr>
            <a:r>
              <a:rPr lang="en-US" dirty="0"/>
              <a:t>Transition matrix P</a:t>
            </a:r>
          </a:p>
          <a:p>
            <a:pPr marL="342900" indent="-342900">
              <a:buFont typeface="Arial" panose="020B0604020202020204" pitchFamily="34" charset="0"/>
              <a:buChar char="•"/>
            </a:pPr>
            <a:r>
              <a:rPr lang="en-US" dirty="0"/>
              <a:t>Value function V</a:t>
            </a:r>
          </a:p>
          <a:p>
            <a:endParaRPr lang="en-US" dirty="0"/>
          </a:p>
        </p:txBody>
      </p:sp>
      <p:sp>
        <p:nvSpPr>
          <p:cNvPr id="6" name="Slide Number Placeholder 5">
            <a:extLst>
              <a:ext uri="{FF2B5EF4-FFF2-40B4-BE49-F238E27FC236}">
                <a16:creationId xmlns:a16="http://schemas.microsoft.com/office/drawing/2014/main" id="{B488D4EB-86EC-4604-8BF5-7D8393088B34}"/>
              </a:ext>
            </a:extLst>
          </p:cNvPr>
          <p:cNvSpPr>
            <a:spLocks noGrp="1"/>
          </p:cNvSpPr>
          <p:nvPr>
            <p:ph type="sldNum" sz="quarter" idx="12"/>
          </p:nvPr>
        </p:nvSpPr>
        <p:spPr/>
        <p:txBody>
          <a:bodyPr/>
          <a:lstStyle/>
          <a:p>
            <a:fld id="{47A777B1-4A66-48BF-8387-31033AC26DFC}" type="slidenum">
              <a:rPr lang="en-US" smtClean="0"/>
              <a:t>77</a:t>
            </a:fld>
            <a:endParaRPr lang="en-US"/>
          </a:p>
        </p:txBody>
      </p:sp>
      <p:pic>
        <p:nvPicPr>
          <p:cNvPr id="4" name="Picture 3">
            <a:extLst>
              <a:ext uri="{FF2B5EF4-FFF2-40B4-BE49-F238E27FC236}">
                <a16:creationId xmlns:a16="http://schemas.microsoft.com/office/drawing/2014/main" id="{E3074C0B-DB39-4A79-938B-8F7CF00E0645}"/>
              </a:ext>
            </a:extLst>
          </p:cNvPr>
          <p:cNvPicPr>
            <a:picLocks noChangeAspect="1"/>
          </p:cNvPicPr>
          <p:nvPr/>
        </p:nvPicPr>
        <p:blipFill>
          <a:blip r:embed="rId2"/>
          <a:stretch>
            <a:fillRect/>
          </a:stretch>
        </p:blipFill>
        <p:spPr>
          <a:xfrm>
            <a:off x="3238499" y="1623458"/>
            <a:ext cx="1990725" cy="466725"/>
          </a:xfrm>
          <a:prstGeom prst="rect">
            <a:avLst/>
          </a:prstGeom>
        </p:spPr>
      </p:pic>
      <p:pic>
        <p:nvPicPr>
          <p:cNvPr id="5" name="Picture 4">
            <a:extLst>
              <a:ext uri="{FF2B5EF4-FFF2-40B4-BE49-F238E27FC236}">
                <a16:creationId xmlns:a16="http://schemas.microsoft.com/office/drawing/2014/main" id="{0A33610C-084D-4291-9CA8-65B914A7C076}"/>
              </a:ext>
            </a:extLst>
          </p:cNvPr>
          <p:cNvPicPr>
            <a:picLocks noChangeAspect="1"/>
          </p:cNvPicPr>
          <p:nvPr/>
        </p:nvPicPr>
        <p:blipFill>
          <a:blip r:embed="rId3"/>
          <a:stretch>
            <a:fillRect/>
          </a:stretch>
        </p:blipFill>
        <p:spPr>
          <a:xfrm>
            <a:off x="3238499" y="2060211"/>
            <a:ext cx="1943100" cy="447675"/>
          </a:xfrm>
          <a:prstGeom prst="rect">
            <a:avLst/>
          </a:prstGeom>
        </p:spPr>
      </p:pic>
      <p:pic>
        <p:nvPicPr>
          <p:cNvPr id="9" name="Picture 8">
            <a:extLst>
              <a:ext uri="{FF2B5EF4-FFF2-40B4-BE49-F238E27FC236}">
                <a16:creationId xmlns:a16="http://schemas.microsoft.com/office/drawing/2014/main" id="{8F4E079B-BDFF-434C-9D39-0450ED7E8B22}"/>
              </a:ext>
            </a:extLst>
          </p:cNvPr>
          <p:cNvPicPr>
            <a:picLocks noChangeAspect="1"/>
          </p:cNvPicPr>
          <p:nvPr/>
        </p:nvPicPr>
        <p:blipFill>
          <a:blip r:embed="rId4"/>
          <a:stretch>
            <a:fillRect/>
          </a:stretch>
        </p:blipFill>
        <p:spPr>
          <a:xfrm>
            <a:off x="1190625" y="2764592"/>
            <a:ext cx="5596469" cy="3171046"/>
          </a:xfrm>
          <a:prstGeom prst="rect">
            <a:avLst/>
          </a:prstGeom>
        </p:spPr>
      </p:pic>
      <p:cxnSp>
        <p:nvCxnSpPr>
          <p:cNvPr id="11" name="Connector: Elbow 10">
            <a:extLst>
              <a:ext uri="{FF2B5EF4-FFF2-40B4-BE49-F238E27FC236}">
                <a16:creationId xmlns:a16="http://schemas.microsoft.com/office/drawing/2014/main" id="{CB3CF29A-4AB7-4482-A865-5EBD6E153080}"/>
              </a:ext>
            </a:extLst>
          </p:cNvPr>
          <p:cNvCxnSpPr>
            <a:cxnSpLocks/>
            <a:endCxn id="15" idx="1"/>
          </p:cNvCxnSpPr>
          <p:nvPr/>
        </p:nvCxnSpPr>
        <p:spPr bwMode="gray">
          <a:xfrm flipV="1">
            <a:off x="6657975" y="5291137"/>
            <a:ext cx="2989795" cy="45244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FFE1F2-333D-4980-AC7F-759AB3EF1111}"/>
              </a:ext>
            </a:extLst>
          </p:cNvPr>
          <p:cNvSpPr txBox="1"/>
          <p:nvPr/>
        </p:nvSpPr>
        <p:spPr bwMode="gray">
          <a:xfrm>
            <a:off x="9647770" y="5062537"/>
            <a:ext cx="2105025" cy="45720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Expectation move to inside</a:t>
            </a:r>
          </a:p>
        </p:txBody>
      </p:sp>
      <p:sp>
        <p:nvSpPr>
          <p:cNvPr id="17" name="Content Placeholder 2">
            <a:extLst>
              <a:ext uri="{FF2B5EF4-FFF2-40B4-BE49-F238E27FC236}">
                <a16:creationId xmlns:a16="http://schemas.microsoft.com/office/drawing/2014/main" id="{9A1BBF68-9216-4531-982C-7F167C977D66}"/>
              </a:ext>
            </a:extLst>
          </p:cNvPr>
          <p:cNvSpPr txBox="1">
            <a:spLocks/>
          </p:cNvSpPr>
          <p:nvPr/>
        </p:nvSpPr>
        <p:spPr bwMode="gray">
          <a:xfrm>
            <a:off x="478369" y="6116556"/>
            <a:ext cx="11473384" cy="309315"/>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Might provide states that are never achievable, which happens in non-linear models</a:t>
            </a:r>
          </a:p>
        </p:txBody>
      </p:sp>
    </p:spTree>
    <p:extLst>
      <p:ext uri="{BB962C8B-B14F-4D97-AF65-F5344CB8AC3E}">
        <p14:creationId xmlns:p14="http://schemas.microsoft.com/office/powerpoint/2010/main" val="4495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9BF4-676D-4607-8552-887ECFCD5F74}"/>
              </a:ext>
            </a:extLst>
          </p:cNvPr>
          <p:cNvSpPr>
            <a:spLocks noGrp="1"/>
          </p:cNvSpPr>
          <p:nvPr>
            <p:ph type="title"/>
          </p:nvPr>
        </p:nvSpPr>
        <p:spPr/>
        <p:txBody>
          <a:bodyPr/>
          <a:lstStyle/>
          <a:p>
            <a:r>
              <a:rPr lang="en-US" dirty="0"/>
              <a:t>Stochastic Model (Generative Models)</a:t>
            </a:r>
          </a:p>
        </p:txBody>
      </p:sp>
      <p:sp>
        <p:nvSpPr>
          <p:cNvPr id="3" name="Content Placeholder 2">
            <a:extLst>
              <a:ext uri="{FF2B5EF4-FFF2-40B4-BE49-F238E27FC236}">
                <a16:creationId xmlns:a16="http://schemas.microsoft.com/office/drawing/2014/main" id="{1105A351-2FB5-4300-B454-2CCE540573E5}"/>
              </a:ext>
            </a:extLst>
          </p:cNvPr>
          <p:cNvSpPr>
            <a:spLocks noGrp="1"/>
          </p:cNvSpPr>
          <p:nvPr>
            <p:ph idx="1"/>
          </p:nvPr>
        </p:nvSpPr>
        <p:spPr>
          <a:xfrm>
            <a:off x="478369" y="1213308"/>
            <a:ext cx="11473384" cy="758156"/>
          </a:xfrm>
        </p:spPr>
        <p:txBody>
          <a:bodyPr>
            <a:normAutofit/>
          </a:bodyPr>
          <a:lstStyle/>
          <a:p>
            <a:pPr marL="342900" indent="-342900">
              <a:buFont typeface="Arial" panose="020B0604020202020204" pitchFamily="34" charset="0"/>
              <a:buChar char="•"/>
            </a:pPr>
            <a:r>
              <a:rPr lang="en-US" dirty="0"/>
              <a:t>Instead of querying the real environment, we query our stochastic model.</a:t>
            </a:r>
          </a:p>
          <a:p>
            <a:pPr marL="342900" indent="-342900">
              <a:buFont typeface="Arial" panose="020B0604020202020204" pitchFamily="34" charset="0"/>
              <a:buChar char="•"/>
            </a:pPr>
            <a:r>
              <a:rPr lang="en-US" dirty="0"/>
              <a:t>Allows to sample trajectories that are plausible, in contrast with expected states.</a:t>
            </a:r>
          </a:p>
        </p:txBody>
      </p:sp>
      <p:sp>
        <p:nvSpPr>
          <p:cNvPr id="4" name="Slide Number Placeholder 3">
            <a:extLst>
              <a:ext uri="{FF2B5EF4-FFF2-40B4-BE49-F238E27FC236}">
                <a16:creationId xmlns:a16="http://schemas.microsoft.com/office/drawing/2014/main" id="{56D8B64E-5757-4B79-8CC2-F8CAD0133D7A}"/>
              </a:ext>
            </a:extLst>
          </p:cNvPr>
          <p:cNvSpPr>
            <a:spLocks noGrp="1"/>
          </p:cNvSpPr>
          <p:nvPr>
            <p:ph type="sldNum" sz="quarter" idx="12"/>
          </p:nvPr>
        </p:nvSpPr>
        <p:spPr/>
        <p:txBody>
          <a:bodyPr/>
          <a:lstStyle/>
          <a:p>
            <a:fld id="{47A777B1-4A66-48BF-8387-31033AC26DFC}" type="slidenum">
              <a:rPr lang="en-US" smtClean="0"/>
              <a:t>78</a:t>
            </a:fld>
            <a:endParaRPr lang="en-US"/>
          </a:p>
        </p:txBody>
      </p:sp>
      <p:sp>
        <p:nvSpPr>
          <p:cNvPr id="8" name="Content Placeholder 2">
            <a:extLst>
              <a:ext uri="{FF2B5EF4-FFF2-40B4-BE49-F238E27FC236}">
                <a16:creationId xmlns:a16="http://schemas.microsoft.com/office/drawing/2014/main" id="{46F62BA5-E195-4CE3-AE67-80371CA9042F}"/>
              </a:ext>
            </a:extLst>
          </p:cNvPr>
          <p:cNvSpPr txBox="1">
            <a:spLocks/>
          </p:cNvSpPr>
          <p:nvPr/>
        </p:nvSpPr>
        <p:spPr bwMode="gray">
          <a:xfrm>
            <a:off x="478369" y="6116556"/>
            <a:ext cx="11473384" cy="309315"/>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Stochastic models increase variance because of the noise</a:t>
            </a:r>
          </a:p>
        </p:txBody>
      </p:sp>
      <p:cxnSp>
        <p:nvCxnSpPr>
          <p:cNvPr id="11" name="Connector: Elbow 10">
            <a:extLst>
              <a:ext uri="{FF2B5EF4-FFF2-40B4-BE49-F238E27FC236}">
                <a16:creationId xmlns:a16="http://schemas.microsoft.com/office/drawing/2014/main" id="{CB3CF29A-4AB7-4482-A865-5EBD6E153080}"/>
              </a:ext>
            </a:extLst>
          </p:cNvPr>
          <p:cNvCxnSpPr>
            <a:cxnSpLocks/>
            <a:stCxn id="16" idx="2"/>
            <a:endCxn id="12" idx="0"/>
          </p:cNvCxnSpPr>
          <p:nvPr/>
        </p:nvCxnSpPr>
        <p:spPr bwMode="gray">
          <a:xfrm rot="16200000" flipH="1">
            <a:off x="4959459" y="3215012"/>
            <a:ext cx="772892" cy="719139"/>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F9F8D39-ED42-46F2-8C70-5C3BB7B9CFD8}"/>
              </a:ext>
            </a:extLst>
          </p:cNvPr>
          <p:cNvPicPr>
            <a:picLocks noChangeAspect="1"/>
          </p:cNvPicPr>
          <p:nvPr/>
        </p:nvPicPr>
        <p:blipFill>
          <a:blip r:embed="rId2"/>
          <a:stretch>
            <a:fillRect/>
          </a:stretch>
        </p:blipFill>
        <p:spPr>
          <a:xfrm>
            <a:off x="2134131" y="2753431"/>
            <a:ext cx="3085569" cy="502114"/>
          </a:xfrm>
          <a:prstGeom prst="rect">
            <a:avLst/>
          </a:prstGeom>
        </p:spPr>
      </p:pic>
      <p:sp>
        <p:nvSpPr>
          <p:cNvPr id="12" name="TextBox 11">
            <a:extLst>
              <a:ext uri="{FF2B5EF4-FFF2-40B4-BE49-F238E27FC236}">
                <a16:creationId xmlns:a16="http://schemas.microsoft.com/office/drawing/2014/main" id="{9352B86C-D121-456B-84DE-6099751D851F}"/>
              </a:ext>
            </a:extLst>
          </p:cNvPr>
          <p:cNvSpPr txBox="1"/>
          <p:nvPr/>
        </p:nvSpPr>
        <p:spPr bwMode="gray">
          <a:xfrm>
            <a:off x="4286250" y="3961028"/>
            <a:ext cx="2838450" cy="369332"/>
          </a:xfrm>
          <a:prstGeom prst="rect">
            <a:avLst/>
          </a:prstGeom>
          <a:noFill/>
        </p:spPr>
        <p:txBody>
          <a:bodyPr wrap="square">
            <a:spAutoFit/>
          </a:bodyPr>
          <a:lstStyle/>
          <a:p>
            <a:r>
              <a:rPr lang="en-US" dirty="0"/>
              <a:t>We add a noise term </a:t>
            </a:r>
            <a:r>
              <a:rPr lang="el-GR" dirty="0"/>
              <a:t>ω</a:t>
            </a:r>
            <a:r>
              <a:rPr lang="en-US" dirty="0"/>
              <a:t> </a:t>
            </a:r>
          </a:p>
        </p:txBody>
      </p:sp>
      <p:sp>
        <p:nvSpPr>
          <p:cNvPr id="16" name="Rectangle 15">
            <a:extLst>
              <a:ext uri="{FF2B5EF4-FFF2-40B4-BE49-F238E27FC236}">
                <a16:creationId xmlns:a16="http://schemas.microsoft.com/office/drawing/2014/main" id="{F3749AD5-DDE4-49D3-82A4-397755584249}"/>
              </a:ext>
            </a:extLst>
          </p:cNvPr>
          <p:cNvSpPr/>
          <p:nvPr/>
        </p:nvSpPr>
        <p:spPr bwMode="gray">
          <a:xfrm>
            <a:off x="4862511" y="3138223"/>
            <a:ext cx="247650" cy="499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40387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9BF4-676D-4607-8552-887ECFCD5F74}"/>
              </a:ext>
            </a:extLst>
          </p:cNvPr>
          <p:cNvSpPr>
            <a:spLocks noGrp="1"/>
          </p:cNvSpPr>
          <p:nvPr>
            <p:ph type="title"/>
          </p:nvPr>
        </p:nvSpPr>
        <p:spPr/>
        <p:txBody>
          <a:bodyPr/>
          <a:lstStyle/>
          <a:p>
            <a:r>
              <a:rPr lang="en-US" dirty="0"/>
              <a:t>Full Models (Generative Models)</a:t>
            </a:r>
          </a:p>
        </p:txBody>
      </p:sp>
      <p:sp>
        <p:nvSpPr>
          <p:cNvPr id="3" name="Content Placeholder 2">
            <a:extLst>
              <a:ext uri="{FF2B5EF4-FFF2-40B4-BE49-F238E27FC236}">
                <a16:creationId xmlns:a16="http://schemas.microsoft.com/office/drawing/2014/main" id="{1105A351-2FB5-4300-B454-2CCE540573E5}"/>
              </a:ext>
            </a:extLst>
          </p:cNvPr>
          <p:cNvSpPr>
            <a:spLocks noGrp="1"/>
          </p:cNvSpPr>
          <p:nvPr>
            <p:ph idx="1"/>
          </p:nvPr>
        </p:nvSpPr>
        <p:spPr>
          <a:xfrm>
            <a:off x="478369" y="1213308"/>
            <a:ext cx="11473384" cy="1104405"/>
          </a:xfrm>
        </p:spPr>
        <p:txBody>
          <a:bodyPr>
            <a:normAutofit/>
          </a:bodyPr>
          <a:lstStyle/>
          <a:p>
            <a:pPr marL="342900" indent="-342900">
              <a:buFont typeface="Arial" panose="020B0604020202020204" pitchFamily="34" charset="0"/>
              <a:buChar char="•"/>
            </a:pPr>
            <a:r>
              <a:rPr lang="en-US" dirty="0"/>
              <a:t>Balance bias and variance by learning the transitions and the stochasticity of the environment. </a:t>
            </a:r>
          </a:p>
          <a:p>
            <a:pPr marL="342900" indent="-342900">
              <a:buFont typeface="Arial" panose="020B0604020202020204" pitchFamily="34" charset="0"/>
              <a:buChar char="•"/>
            </a:pPr>
            <a:r>
              <a:rPr lang="en-US" dirty="0"/>
              <a:t>This involves branching for every state for the same action:</a:t>
            </a:r>
          </a:p>
        </p:txBody>
      </p:sp>
      <p:sp>
        <p:nvSpPr>
          <p:cNvPr id="5" name="Slide Number Placeholder 4">
            <a:extLst>
              <a:ext uri="{FF2B5EF4-FFF2-40B4-BE49-F238E27FC236}">
                <a16:creationId xmlns:a16="http://schemas.microsoft.com/office/drawing/2014/main" id="{C7C4C8BD-7182-40A4-B845-019D8880D951}"/>
              </a:ext>
            </a:extLst>
          </p:cNvPr>
          <p:cNvSpPr>
            <a:spLocks noGrp="1"/>
          </p:cNvSpPr>
          <p:nvPr>
            <p:ph type="sldNum" sz="quarter" idx="12"/>
          </p:nvPr>
        </p:nvSpPr>
        <p:spPr/>
        <p:txBody>
          <a:bodyPr/>
          <a:lstStyle/>
          <a:p>
            <a:fld id="{47A777B1-4A66-48BF-8387-31033AC26DFC}" type="slidenum">
              <a:rPr lang="en-US" smtClean="0"/>
              <a:t>79</a:t>
            </a:fld>
            <a:endParaRPr lang="en-US"/>
          </a:p>
        </p:txBody>
      </p:sp>
      <p:sp>
        <p:nvSpPr>
          <p:cNvPr id="8" name="Content Placeholder 2">
            <a:extLst>
              <a:ext uri="{FF2B5EF4-FFF2-40B4-BE49-F238E27FC236}">
                <a16:creationId xmlns:a16="http://schemas.microsoft.com/office/drawing/2014/main" id="{46F62BA5-E195-4CE3-AE67-80371CA9042F}"/>
              </a:ext>
            </a:extLst>
          </p:cNvPr>
          <p:cNvSpPr txBox="1">
            <a:spLocks/>
          </p:cNvSpPr>
          <p:nvPr/>
        </p:nvSpPr>
        <p:spPr bwMode="gray">
          <a:xfrm>
            <a:off x="478369" y="6316581"/>
            <a:ext cx="11473384" cy="309315"/>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a:t>
            </a:r>
            <a:r>
              <a:rPr lang="pt-BR" dirty="0"/>
              <a:t>These trees also might grow very fast.</a:t>
            </a:r>
            <a:endParaRPr lang="en-US" dirty="0"/>
          </a:p>
        </p:txBody>
      </p:sp>
      <p:pic>
        <p:nvPicPr>
          <p:cNvPr id="4" name="Picture 3">
            <a:extLst>
              <a:ext uri="{FF2B5EF4-FFF2-40B4-BE49-F238E27FC236}">
                <a16:creationId xmlns:a16="http://schemas.microsoft.com/office/drawing/2014/main" id="{F98123CC-AC9B-487B-A0A4-3256FAD90325}"/>
              </a:ext>
            </a:extLst>
          </p:cNvPr>
          <p:cNvPicPr>
            <a:picLocks noChangeAspect="1"/>
          </p:cNvPicPr>
          <p:nvPr/>
        </p:nvPicPr>
        <p:blipFill>
          <a:blip r:embed="rId2"/>
          <a:stretch>
            <a:fillRect/>
          </a:stretch>
        </p:blipFill>
        <p:spPr>
          <a:xfrm>
            <a:off x="978911" y="2570527"/>
            <a:ext cx="7466734" cy="3074165"/>
          </a:xfrm>
          <a:prstGeom prst="rect">
            <a:avLst/>
          </a:prstGeom>
        </p:spPr>
      </p:pic>
      <p:sp>
        <p:nvSpPr>
          <p:cNvPr id="13" name="TextBox 12">
            <a:extLst>
              <a:ext uri="{FF2B5EF4-FFF2-40B4-BE49-F238E27FC236}">
                <a16:creationId xmlns:a16="http://schemas.microsoft.com/office/drawing/2014/main" id="{9E2BFC1C-991A-4AB0-9534-368BA32A5125}"/>
              </a:ext>
            </a:extLst>
          </p:cNvPr>
          <p:cNvSpPr txBox="1"/>
          <p:nvPr/>
        </p:nvSpPr>
        <p:spPr bwMode="gray">
          <a:xfrm>
            <a:off x="7900814" y="3347650"/>
            <a:ext cx="4050939" cy="646331"/>
          </a:xfrm>
          <a:prstGeom prst="rect">
            <a:avLst/>
          </a:prstGeom>
          <a:noFill/>
        </p:spPr>
        <p:txBody>
          <a:bodyPr wrap="square">
            <a:spAutoFit/>
          </a:bodyPr>
          <a:lstStyle/>
          <a:p>
            <a:pPr marL="0" marR="0">
              <a:spcBef>
                <a:spcPts val="0"/>
              </a:spcBef>
              <a:spcAft>
                <a:spcPts val="0"/>
              </a:spcAft>
            </a:pPr>
            <a:r>
              <a:rPr lang="pt-BR" sz="1800" dirty="0">
                <a:effectLst/>
                <a:latin typeface="Calibri" panose="020F0502020204030204" pitchFamily="34" charset="0"/>
              </a:rPr>
              <a:t>“For continuous state spaces, these sums will become integrals. “</a:t>
            </a:r>
          </a:p>
        </p:txBody>
      </p:sp>
    </p:spTree>
    <p:extLst>
      <p:ext uri="{BB962C8B-B14F-4D97-AF65-F5344CB8AC3E}">
        <p14:creationId xmlns:p14="http://schemas.microsoft.com/office/powerpoint/2010/main" val="21030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7E12-814C-4BA9-B265-92DD77433C4E}"/>
              </a:ext>
            </a:extLst>
          </p:cNvPr>
          <p:cNvSpPr>
            <a:spLocks noGrp="1"/>
          </p:cNvSpPr>
          <p:nvPr>
            <p:ph type="title"/>
          </p:nvPr>
        </p:nvSpPr>
        <p:spPr/>
        <p:txBody>
          <a:bodyPr/>
          <a:lstStyle/>
          <a:p>
            <a:r>
              <a:rPr lang="pt-BR" dirty="0"/>
              <a:t>Model</a:t>
            </a:r>
            <a:endParaRPr lang="en-US" dirty="0"/>
          </a:p>
        </p:txBody>
      </p:sp>
      <p:sp>
        <p:nvSpPr>
          <p:cNvPr id="3" name="Content Placeholder 2">
            <a:extLst>
              <a:ext uri="{FF2B5EF4-FFF2-40B4-BE49-F238E27FC236}">
                <a16:creationId xmlns:a16="http://schemas.microsoft.com/office/drawing/2014/main" id="{C53D048A-8A75-4551-81CA-DAE3488C3934}"/>
              </a:ext>
            </a:extLst>
          </p:cNvPr>
          <p:cNvSpPr>
            <a:spLocks noGrp="1"/>
          </p:cNvSpPr>
          <p:nvPr>
            <p:ph idx="1"/>
          </p:nvPr>
        </p:nvSpPr>
        <p:spPr>
          <a:xfrm>
            <a:off x="478369" y="1213307"/>
            <a:ext cx="11473384" cy="3002360"/>
          </a:xfrm>
        </p:spPr>
        <p:txBody>
          <a:bodyPr/>
          <a:lstStyle/>
          <a:p>
            <a:r>
              <a:rPr lang="pt-BR" dirty="0"/>
              <a:t>State = only one</a:t>
            </a:r>
          </a:p>
          <a:p>
            <a:r>
              <a:rPr lang="pt-BR" dirty="0"/>
              <a:t>Actions = number of arms</a:t>
            </a:r>
          </a:p>
          <a:p>
            <a:r>
              <a:rPr lang="pt-BR" dirty="0"/>
              <a:t>Reward = often normalized to be in </a:t>
            </a:r>
            <a:r>
              <a:rPr lang="en-US" dirty="0"/>
              <a:t>[</a:t>
            </a:r>
            <a:r>
              <a:rPr lang="pt-BR" dirty="0"/>
              <a:t>0,1]</a:t>
            </a:r>
          </a:p>
          <a:p>
            <a:endParaRPr lang="pt-BR" dirty="0"/>
          </a:p>
          <a:p>
            <a:pPr marL="0" indent="0">
              <a:buNone/>
            </a:pPr>
            <a:r>
              <a:rPr lang="pt-BR" dirty="0"/>
              <a:t>Implications?</a:t>
            </a:r>
          </a:p>
          <a:p>
            <a:pPr marL="342900" indent="-342900">
              <a:buFont typeface="Arial" panose="020B0604020202020204" pitchFamily="34" charset="0"/>
              <a:buChar char="•"/>
            </a:pPr>
            <a:r>
              <a:rPr lang="pt-BR" dirty="0"/>
              <a:t>No transitions function to be learned</a:t>
            </a:r>
          </a:p>
          <a:p>
            <a:pPr marL="342900" indent="-342900">
              <a:buFont typeface="Arial" panose="020B0604020202020204" pitchFamily="34" charset="0"/>
              <a:buChar char="•"/>
            </a:pPr>
            <a:r>
              <a:rPr lang="pt-BR" dirty="0"/>
              <a:t>Only thing left to learn is the stochastic reward function</a:t>
            </a:r>
            <a:endParaRPr lang="en-US" dirty="0"/>
          </a:p>
        </p:txBody>
      </p:sp>
    </p:spTree>
    <p:extLst>
      <p:ext uri="{BB962C8B-B14F-4D97-AF65-F5344CB8AC3E}">
        <p14:creationId xmlns:p14="http://schemas.microsoft.com/office/powerpoint/2010/main" val="4505529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9B4-F88B-485C-905E-10E05BC999B0}"/>
              </a:ext>
            </a:extLst>
          </p:cNvPr>
          <p:cNvSpPr>
            <a:spLocks noGrp="1"/>
          </p:cNvSpPr>
          <p:nvPr>
            <p:ph type="title"/>
          </p:nvPr>
        </p:nvSpPr>
        <p:spPr/>
        <p:txBody>
          <a:bodyPr/>
          <a:lstStyle/>
          <a:p>
            <a:r>
              <a:rPr lang="en-US" dirty="0"/>
              <a:t>How to represent these learned models?</a:t>
            </a:r>
          </a:p>
        </p:txBody>
      </p:sp>
      <p:sp>
        <p:nvSpPr>
          <p:cNvPr id="3" name="Content Placeholder 2">
            <a:extLst>
              <a:ext uri="{FF2B5EF4-FFF2-40B4-BE49-F238E27FC236}">
                <a16:creationId xmlns:a16="http://schemas.microsoft.com/office/drawing/2014/main" id="{1CAC6D80-4BF6-470D-BDCB-9D78F5626F69}"/>
              </a:ext>
            </a:extLst>
          </p:cNvPr>
          <p:cNvSpPr>
            <a:spLocks noGrp="1"/>
          </p:cNvSpPr>
          <p:nvPr>
            <p:ph idx="1"/>
          </p:nvPr>
        </p:nvSpPr>
        <p:spPr>
          <a:xfrm>
            <a:off x="478369" y="1213308"/>
            <a:ext cx="11473384" cy="2512354"/>
          </a:xfrm>
        </p:spPr>
        <p:txBody>
          <a:bodyPr>
            <a:normAutofit/>
          </a:bodyPr>
          <a:lstStyle/>
          <a:p>
            <a:pPr marL="342900" indent="-342900">
              <a:lnSpc>
                <a:spcPct val="200000"/>
              </a:lnSpc>
              <a:buFont typeface="Arial" panose="020B0604020202020204" pitchFamily="34" charset="0"/>
              <a:buChar char="•"/>
            </a:pPr>
            <a:r>
              <a:rPr lang="en-US" dirty="0"/>
              <a:t>Table lookup Model</a:t>
            </a:r>
          </a:p>
          <a:p>
            <a:pPr marL="342900" indent="-342900">
              <a:lnSpc>
                <a:spcPct val="200000"/>
              </a:lnSpc>
              <a:buFont typeface="Arial" panose="020B0604020202020204" pitchFamily="34" charset="0"/>
              <a:buChar char="•"/>
            </a:pPr>
            <a:r>
              <a:rPr lang="en-US" dirty="0"/>
              <a:t>Linear Expectation Model</a:t>
            </a:r>
          </a:p>
          <a:p>
            <a:pPr marL="342900" indent="-342900">
              <a:lnSpc>
                <a:spcPct val="200000"/>
              </a:lnSpc>
              <a:buFont typeface="Arial" panose="020B0604020202020204" pitchFamily="34" charset="0"/>
              <a:buChar char="•"/>
            </a:pPr>
            <a:r>
              <a:rPr lang="en-US" dirty="0"/>
              <a:t>Linear Gaussian Model</a:t>
            </a:r>
          </a:p>
          <a:p>
            <a:pPr marL="342900" indent="-342900">
              <a:lnSpc>
                <a:spcPct val="200000"/>
              </a:lnSpc>
              <a:buFont typeface="Arial" panose="020B0604020202020204" pitchFamily="34" charset="0"/>
              <a:buChar char="•"/>
            </a:pPr>
            <a:r>
              <a:rPr lang="en-US" dirty="0"/>
              <a:t>Deep  Neural Network Model</a:t>
            </a:r>
          </a:p>
        </p:txBody>
      </p:sp>
      <p:sp>
        <p:nvSpPr>
          <p:cNvPr id="4" name="Slide Number Placeholder 3">
            <a:extLst>
              <a:ext uri="{FF2B5EF4-FFF2-40B4-BE49-F238E27FC236}">
                <a16:creationId xmlns:a16="http://schemas.microsoft.com/office/drawing/2014/main" id="{FB127795-239B-406B-904D-726DB8A8C168}"/>
              </a:ext>
            </a:extLst>
          </p:cNvPr>
          <p:cNvSpPr>
            <a:spLocks noGrp="1"/>
          </p:cNvSpPr>
          <p:nvPr>
            <p:ph type="sldNum" sz="quarter" idx="12"/>
          </p:nvPr>
        </p:nvSpPr>
        <p:spPr/>
        <p:txBody>
          <a:bodyPr/>
          <a:lstStyle/>
          <a:p>
            <a:fld id="{47A777B1-4A66-48BF-8387-31033AC26DFC}" type="slidenum">
              <a:rPr lang="en-US" smtClean="0"/>
              <a:t>80</a:t>
            </a:fld>
            <a:endParaRPr lang="en-US"/>
          </a:p>
        </p:txBody>
      </p:sp>
    </p:spTree>
    <p:extLst>
      <p:ext uri="{BB962C8B-B14F-4D97-AF65-F5344CB8AC3E}">
        <p14:creationId xmlns:p14="http://schemas.microsoft.com/office/powerpoint/2010/main" val="661508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E01E-5B82-49D0-9CE6-E8C84C7659E4}"/>
              </a:ext>
            </a:extLst>
          </p:cNvPr>
          <p:cNvSpPr>
            <a:spLocks noGrp="1"/>
          </p:cNvSpPr>
          <p:nvPr>
            <p:ph type="title"/>
          </p:nvPr>
        </p:nvSpPr>
        <p:spPr/>
        <p:txBody>
          <a:bodyPr/>
          <a:lstStyle/>
          <a:p>
            <a:r>
              <a:rPr lang="en-US" dirty="0"/>
              <a:t>Table Lookup Model</a:t>
            </a:r>
          </a:p>
        </p:txBody>
      </p:sp>
      <p:sp>
        <p:nvSpPr>
          <p:cNvPr id="3" name="Content Placeholder 2">
            <a:extLst>
              <a:ext uri="{FF2B5EF4-FFF2-40B4-BE49-F238E27FC236}">
                <a16:creationId xmlns:a16="http://schemas.microsoft.com/office/drawing/2014/main" id="{ADD0A361-242F-4CB9-9BA3-61EFABD609FC}"/>
              </a:ext>
            </a:extLst>
          </p:cNvPr>
          <p:cNvSpPr>
            <a:spLocks noGrp="1"/>
          </p:cNvSpPr>
          <p:nvPr>
            <p:ph idx="1"/>
          </p:nvPr>
        </p:nvSpPr>
        <p:spPr>
          <a:xfrm>
            <a:off x="478369" y="1213308"/>
            <a:ext cx="11473384" cy="1206997"/>
          </a:xfrm>
        </p:spPr>
        <p:txBody>
          <a:bodyPr/>
          <a:lstStyle/>
          <a:p>
            <a:r>
              <a:rPr lang="en-US" dirty="0"/>
              <a:t>It is an explicit MDP</a:t>
            </a:r>
          </a:p>
          <a:p>
            <a:r>
              <a:rPr lang="en-US" dirty="0"/>
              <a:t>It counts the visits N(</a:t>
            </a:r>
            <a:r>
              <a:rPr lang="en-US" dirty="0" err="1"/>
              <a:t>s,a</a:t>
            </a:r>
            <a:r>
              <a:rPr lang="en-US" dirty="0"/>
              <a:t>) to each state action pair</a:t>
            </a:r>
          </a:p>
          <a:p>
            <a:endParaRPr lang="en-US" dirty="0"/>
          </a:p>
        </p:txBody>
      </p:sp>
      <p:sp>
        <p:nvSpPr>
          <p:cNvPr id="4" name="Slide Number Placeholder 3">
            <a:extLst>
              <a:ext uri="{FF2B5EF4-FFF2-40B4-BE49-F238E27FC236}">
                <a16:creationId xmlns:a16="http://schemas.microsoft.com/office/drawing/2014/main" id="{BB6F3BD7-4FF7-4A25-875B-260B17EB88BD}"/>
              </a:ext>
            </a:extLst>
          </p:cNvPr>
          <p:cNvSpPr>
            <a:spLocks noGrp="1"/>
          </p:cNvSpPr>
          <p:nvPr>
            <p:ph type="sldNum" sz="quarter" idx="12"/>
          </p:nvPr>
        </p:nvSpPr>
        <p:spPr/>
        <p:txBody>
          <a:bodyPr/>
          <a:lstStyle/>
          <a:p>
            <a:fld id="{47A777B1-4A66-48BF-8387-31033AC26DFC}" type="slidenum">
              <a:rPr lang="en-US" smtClean="0"/>
              <a:t>81</a:t>
            </a:fld>
            <a:endParaRPr lang="en-US"/>
          </a:p>
        </p:txBody>
      </p:sp>
      <p:sp>
        <p:nvSpPr>
          <p:cNvPr id="5" name="TextBox 4">
            <a:extLst>
              <a:ext uri="{FF2B5EF4-FFF2-40B4-BE49-F238E27FC236}">
                <a16:creationId xmlns:a16="http://schemas.microsoft.com/office/drawing/2014/main" id="{37FA17A5-11E8-4A18-9C75-53011DFDE92A}"/>
              </a:ext>
            </a:extLst>
          </p:cNvPr>
          <p:cNvSpPr txBox="1"/>
          <p:nvPr/>
        </p:nvSpPr>
        <p:spPr bwMode="gray">
          <a:xfrm>
            <a:off x="374657" y="2670932"/>
            <a:ext cx="2611863" cy="28832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Transition function</a:t>
            </a:r>
          </a:p>
        </p:txBody>
      </p:sp>
      <p:sp>
        <p:nvSpPr>
          <p:cNvPr id="6" name="TextBox 5">
            <a:extLst>
              <a:ext uri="{FF2B5EF4-FFF2-40B4-BE49-F238E27FC236}">
                <a16:creationId xmlns:a16="http://schemas.microsoft.com/office/drawing/2014/main" id="{E1B6097E-6651-41C2-BE18-C80F27228553}"/>
              </a:ext>
            </a:extLst>
          </p:cNvPr>
          <p:cNvSpPr txBox="1"/>
          <p:nvPr/>
        </p:nvSpPr>
        <p:spPr bwMode="gray">
          <a:xfrm>
            <a:off x="710513" y="3542693"/>
            <a:ext cx="1804087" cy="28832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Reward function</a:t>
            </a:r>
          </a:p>
        </p:txBody>
      </p:sp>
      <p:pic>
        <p:nvPicPr>
          <p:cNvPr id="7" name="Picture 6">
            <a:extLst>
              <a:ext uri="{FF2B5EF4-FFF2-40B4-BE49-F238E27FC236}">
                <a16:creationId xmlns:a16="http://schemas.microsoft.com/office/drawing/2014/main" id="{28666318-8075-461C-99C3-A892988CC060}"/>
              </a:ext>
            </a:extLst>
          </p:cNvPr>
          <p:cNvPicPr>
            <a:picLocks noChangeAspect="1"/>
          </p:cNvPicPr>
          <p:nvPr/>
        </p:nvPicPr>
        <p:blipFill>
          <a:blip r:embed="rId2"/>
          <a:stretch>
            <a:fillRect/>
          </a:stretch>
        </p:blipFill>
        <p:spPr>
          <a:xfrm>
            <a:off x="3263612" y="2391231"/>
            <a:ext cx="6038850" cy="847725"/>
          </a:xfrm>
          <a:prstGeom prst="rect">
            <a:avLst/>
          </a:prstGeom>
        </p:spPr>
      </p:pic>
      <p:pic>
        <p:nvPicPr>
          <p:cNvPr id="8" name="Picture 7">
            <a:extLst>
              <a:ext uri="{FF2B5EF4-FFF2-40B4-BE49-F238E27FC236}">
                <a16:creationId xmlns:a16="http://schemas.microsoft.com/office/drawing/2014/main" id="{369E7544-8D3C-418F-A40D-61303C0A9F30}"/>
              </a:ext>
            </a:extLst>
          </p:cNvPr>
          <p:cNvPicPr>
            <a:picLocks noChangeAspect="1"/>
          </p:cNvPicPr>
          <p:nvPr/>
        </p:nvPicPr>
        <p:blipFill>
          <a:blip r:embed="rId3"/>
          <a:stretch>
            <a:fillRect/>
          </a:stretch>
        </p:blipFill>
        <p:spPr>
          <a:xfrm>
            <a:off x="3263612" y="3258230"/>
            <a:ext cx="6962775" cy="857250"/>
          </a:xfrm>
          <a:prstGeom prst="rect">
            <a:avLst/>
          </a:prstGeom>
        </p:spPr>
      </p:pic>
    </p:spTree>
    <p:extLst>
      <p:ext uri="{BB962C8B-B14F-4D97-AF65-F5344CB8AC3E}">
        <p14:creationId xmlns:p14="http://schemas.microsoft.com/office/powerpoint/2010/main" val="2934910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F1FA-5C10-425D-B56E-A4B7CC4C8996}"/>
              </a:ext>
            </a:extLst>
          </p:cNvPr>
          <p:cNvSpPr>
            <a:spLocks noGrp="1"/>
          </p:cNvSpPr>
          <p:nvPr>
            <p:ph type="title"/>
          </p:nvPr>
        </p:nvSpPr>
        <p:spPr/>
        <p:txBody>
          <a:bodyPr/>
          <a:lstStyle/>
          <a:p>
            <a:r>
              <a:rPr lang="en-US" dirty="0"/>
              <a:t>Inaccurate models</a:t>
            </a:r>
          </a:p>
        </p:txBody>
      </p:sp>
      <p:sp>
        <p:nvSpPr>
          <p:cNvPr id="3" name="Content Placeholder 2">
            <a:extLst>
              <a:ext uri="{FF2B5EF4-FFF2-40B4-BE49-F238E27FC236}">
                <a16:creationId xmlns:a16="http://schemas.microsoft.com/office/drawing/2014/main" id="{1749463C-C729-45A0-AE1E-41C886054A8A}"/>
              </a:ext>
            </a:extLst>
          </p:cNvPr>
          <p:cNvSpPr>
            <a:spLocks noGrp="1"/>
          </p:cNvSpPr>
          <p:nvPr>
            <p:ph idx="1"/>
          </p:nvPr>
        </p:nvSpPr>
        <p:spPr>
          <a:xfrm>
            <a:off x="478369" y="1213308"/>
            <a:ext cx="11473384" cy="3451201"/>
          </a:xfrm>
        </p:spPr>
        <p:txBody>
          <a:bodyPr>
            <a:normAutofit/>
          </a:bodyPr>
          <a:lstStyle/>
          <a:p>
            <a:r>
              <a:rPr lang="en-US" dirty="0"/>
              <a:t>Given an imperfect model where </a:t>
            </a:r>
          </a:p>
          <a:p>
            <a:pPr marL="342900" indent="-342900">
              <a:buFont typeface="Arial" panose="020B0604020202020204" pitchFamily="34" charset="0"/>
              <a:buChar char="•"/>
            </a:pPr>
            <a:r>
              <a:rPr lang="en-US" dirty="0"/>
              <a:t>Performance will be limited to the optimal policy for an approximate MDP &lt;s, a, ρ</a:t>
            </a:r>
            <a:r>
              <a:rPr lang="el-GR" baseline="-25000" dirty="0"/>
              <a:t>η</a:t>
            </a:r>
            <a:r>
              <a:rPr lang="en-US" dirty="0"/>
              <a:t>&gt; </a:t>
            </a:r>
          </a:p>
          <a:p>
            <a:pPr marL="342900" indent="-342900">
              <a:buFont typeface="Arial" panose="020B0604020202020204" pitchFamily="34" charset="0"/>
              <a:buChar char="•"/>
            </a:pPr>
            <a:r>
              <a:rPr lang="en-US" dirty="0"/>
              <a:t>Hence Model-Based RL will be only as good as the estimated model</a:t>
            </a:r>
          </a:p>
          <a:p>
            <a:endParaRPr lang="en-US" dirty="0"/>
          </a:p>
          <a:p>
            <a:r>
              <a:rPr lang="en-US" b="1" dirty="0"/>
              <a:t>Alternative solutions:</a:t>
            </a:r>
          </a:p>
          <a:p>
            <a:pPr marL="457200" indent="-457200">
              <a:buFont typeface="+mj-lt"/>
              <a:buAutoNum type="arabicPeriod"/>
            </a:pPr>
            <a:r>
              <a:rPr lang="en-US" dirty="0"/>
              <a:t>When model is wrong, use Model-Free RL</a:t>
            </a:r>
          </a:p>
          <a:p>
            <a:pPr marL="457200" indent="-457200">
              <a:buFont typeface="+mj-lt"/>
              <a:buAutoNum type="arabicPeriod"/>
            </a:pPr>
            <a:r>
              <a:rPr lang="en-US" dirty="0"/>
              <a:t>Reason explicitly about the model uncertainty over </a:t>
            </a:r>
            <a:r>
              <a:rPr lang="el-GR" dirty="0"/>
              <a:t>η</a:t>
            </a:r>
            <a:r>
              <a:rPr lang="en-US" dirty="0"/>
              <a:t> (e.g., Bayesian methods)</a:t>
            </a:r>
          </a:p>
          <a:p>
            <a:pPr marL="457200" indent="-457200">
              <a:buFont typeface="+mj-lt"/>
              <a:buAutoNum type="arabicPeriod"/>
            </a:pPr>
            <a:r>
              <a:rPr lang="en-US" dirty="0"/>
              <a:t>Combine model-based and model-free in a safe way</a:t>
            </a:r>
          </a:p>
        </p:txBody>
      </p:sp>
      <p:sp>
        <p:nvSpPr>
          <p:cNvPr id="5" name="Slide Number Placeholder 4">
            <a:extLst>
              <a:ext uri="{FF2B5EF4-FFF2-40B4-BE49-F238E27FC236}">
                <a16:creationId xmlns:a16="http://schemas.microsoft.com/office/drawing/2014/main" id="{2C127611-7517-4023-9BFB-28FB6C816BBA}"/>
              </a:ext>
            </a:extLst>
          </p:cNvPr>
          <p:cNvSpPr>
            <a:spLocks noGrp="1"/>
          </p:cNvSpPr>
          <p:nvPr>
            <p:ph type="sldNum" sz="quarter" idx="12"/>
          </p:nvPr>
        </p:nvSpPr>
        <p:spPr/>
        <p:txBody>
          <a:bodyPr/>
          <a:lstStyle/>
          <a:p>
            <a:fld id="{47A777B1-4A66-48BF-8387-31033AC26DFC}" type="slidenum">
              <a:rPr lang="en-US" smtClean="0"/>
              <a:t>82</a:t>
            </a:fld>
            <a:endParaRPr lang="en-US"/>
          </a:p>
        </p:txBody>
      </p:sp>
      <p:pic>
        <p:nvPicPr>
          <p:cNvPr id="4" name="Picture 3">
            <a:extLst>
              <a:ext uri="{FF2B5EF4-FFF2-40B4-BE49-F238E27FC236}">
                <a16:creationId xmlns:a16="http://schemas.microsoft.com/office/drawing/2014/main" id="{10D0AB57-A200-4E19-8921-BB446025C294}"/>
              </a:ext>
            </a:extLst>
          </p:cNvPr>
          <p:cNvPicPr>
            <a:picLocks noChangeAspect="1"/>
          </p:cNvPicPr>
          <p:nvPr/>
        </p:nvPicPr>
        <p:blipFill>
          <a:blip r:embed="rId2"/>
          <a:stretch>
            <a:fillRect/>
          </a:stretch>
        </p:blipFill>
        <p:spPr>
          <a:xfrm>
            <a:off x="4510619" y="1101265"/>
            <a:ext cx="1104900" cy="533400"/>
          </a:xfrm>
          <a:prstGeom prst="rect">
            <a:avLst/>
          </a:prstGeom>
        </p:spPr>
      </p:pic>
    </p:spTree>
    <p:extLst>
      <p:ext uri="{BB962C8B-B14F-4D97-AF65-F5344CB8AC3E}">
        <p14:creationId xmlns:p14="http://schemas.microsoft.com/office/powerpoint/2010/main" val="261437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A1CB-FC3D-4AE6-BDE6-0D0F364E6C15}"/>
              </a:ext>
            </a:extLst>
          </p:cNvPr>
          <p:cNvSpPr>
            <a:spLocks noGrp="1"/>
          </p:cNvSpPr>
          <p:nvPr>
            <p:ph type="title"/>
          </p:nvPr>
        </p:nvSpPr>
        <p:spPr/>
        <p:txBody>
          <a:bodyPr/>
          <a:lstStyle/>
          <a:p>
            <a:r>
              <a:rPr lang="en-US" dirty="0"/>
              <a:t>Real versus Simulated Experiences</a:t>
            </a:r>
          </a:p>
        </p:txBody>
      </p:sp>
      <p:sp>
        <p:nvSpPr>
          <p:cNvPr id="3" name="Content Placeholder 2">
            <a:extLst>
              <a:ext uri="{FF2B5EF4-FFF2-40B4-BE49-F238E27FC236}">
                <a16:creationId xmlns:a16="http://schemas.microsoft.com/office/drawing/2014/main" id="{7542CB7B-C16A-4C04-8727-1281F54335E4}"/>
              </a:ext>
            </a:extLst>
          </p:cNvPr>
          <p:cNvSpPr>
            <a:spLocks noGrp="1"/>
          </p:cNvSpPr>
          <p:nvPr>
            <p:ph idx="1"/>
          </p:nvPr>
        </p:nvSpPr>
        <p:spPr>
          <a:xfrm>
            <a:off x="478369" y="1213308"/>
            <a:ext cx="11473384" cy="1655838"/>
          </a:xfrm>
        </p:spPr>
        <p:txBody>
          <a:bodyPr>
            <a:normAutofit/>
          </a:bodyPr>
          <a:lstStyle/>
          <a:p>
            <a:r>
              <a:rPr lang="en-US" dirty="0"/>
              <a:t>Real experience is sampled from the environment (true MDP)</a:t>
            </a:r>
          </a:p>
          <a:p>
            <a:endParaRPr lang="en-US" dirty="0"/>
          </a:p>
          <a:p>
            <a:endParaRPr lang="en-US" dirty="0"/>
          </a:p>
          <a:p>
            <a:r>
              <a:rPr lang="en-US" dirty="0"/>
              <a:t>Simulated experience is sampled from our model (approximate MDP)</a:t>
            </a:r>
          </a:p>
        </p:txBody>
      </p:sp>
      <p:sp>
        <p:nvSpPr>
          <p:cNvPr id="6" name="Slide Number Placeholder 5">
            <a:extLst>
              <a:ext uri="{FF2B5EF4-FFF2-40B4-BE49-F238E27FC236}">
                <a16:creationId xmlns:a16="http://schemas.microsoft.com/office/drawing/2014/main" id="{234941CD-733D-4FA2-BCC0-9FCC0B2A29DA}"/>
              </a:ext>
            </a:extLst>
          </p:cNvPr>
          <p:cNvSpPr>
            <a:spLocks noGrp="1"/>
          </p:cNvSpPr>
          <p:nvPr>
            <p:ph type="sldNum" sz="quarter" idx="12"/>
          </p:nvPr>
        </p:nvSpPr>
        <p:spPr/>
        <p:txBody>
          <a:bodyPr/>
          <a:lstStyle/>
          <a:p>
            <a:fld id="{47A777B1-4A66-48BF-8387-31033AC26DFC}" type="slidenum">
              <a:rPr lang="en-US" smtClean="0"/>
              <a:t>83</a:t>
            </a:fld>
            <a:endParaRPr lang="en-US"/>
          </a:p>
        </p:txBody>
      </p:sp>
      <p:pic>
        <p:nvPicPr>
          <p:cNvPr id="4" name="Picture 3">
            <a:extLst>
              <a:ext uri="{FF2B5EF4-FFF2-40B4-BE49-F238E27FC236}">
                <a16:creationId xmlns:a16="http://schemas.microsoft.com/office/drawing/2014/main" id="{41FAC0D3-2039-4E4E-9607-A3FEC8FAB70C}"/>
              </a:ext>
            </a:extLst>
          </p:cNvPr>
          <p:cNvPicPr>
            <a:picLocks noChangeAspect="1"/>
          </p:cNvPicPr>
          <p:nvPr/>
        </p:nvPicPr>
        <p:blipFill>
          <a:blip r:embed="rId2"/>
          <a:stretch>
            <a:fillRect/>
          </a:stretch>
        </p:blipFill>
        <p:spPr>
          <a:xfrm>
            <a:off x="3393930" y="1619418"/>
            <a:ext cx="1094943" cy="394775"/>
          </a:xfrm>
          <a:prstGeom prst="rect">
            <a:avLst/>
          </a:prstGeom>
        </p:spPr>
      </p:pic>
      <p:pic>
        <p:nvPicPr>
          <p:cNvPr id="5" name="Picture 4">
            <a:extLst>
              <a:ext uri="{FF2B5EF4-FFF2-40B4-BE49-F238E27FC236}">
                <a16:creationId xmlns:a16="http://schemas.microsoft.com/office/drawing/2014/main" id="{05E4A758-6094-4CAC-8595-8FFD28492E3C}"/>
              </a:ext>
            </a:extLst>
          </p:cNvPr>
          <p:cNvPicPr>
            <a:picLocks noChangeAspect="1"/>
          </p:cNvPicPr>
          <p:nvPr/>
        </p:nvPicPr>
        <p:blipFill>
          <a:blip r:embed="rId3"/>
          <a:stretch>
            <a:fillRect/>
          </a:stretch>
        </p:blipFill>
        <p:spPr>
          <a:xfrm>
            <a:off x="3286558" y="3007135"/>
            <a:ext cx="1202315" cy="421865"/>
          </a:xfrm>
          <a:prstGeom prst="rect">
            <a:avLst/>
          </a:prstGeom>
        </p:spPr>
      </p:pic>
    </p:spTree>
    <p:extLst>
      <p:ext uri="{BB962C8B-B14F-4D97-AF65-F5344CB8AC3E}">
        <p14:creationId xmlns:p14="http://schemas.microsoft.com/office/powerpoint/2010/main" val="1178637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1642-CA63-460D-A864-C83A3511709C}"/>
              </a:ext>
            </a:extLst>
          </p:cNvPr>
          <p:cNvSpPr>
            <a:spLocks noGrp="1"/>
          </p:cNvSpPr>
          <p:nvPr>
            <p:ph type="title"/>
          </p:nvPr>
        </p:nvSpPr>
        <p:spPr/>
        <p:txBody>
          <a:bodyPr anchor="t">
            <a:normAutofit/>
          </a:bodyPr>
          <a:lstStyle/>
          <a:p>
            <a:r>
              <a:rPr lang="en-US" dirty="0"/>
              <a:t>Road so far</a:t>
            </a:r>
          </a:p>
        </p:txBody>
      </p:sp>
      <p:sp>
        <p:nvSpPr>
          <p:cNvPr id="3" name="Slide Number Placeholder 2">
            <a:extLst>
              <a:ext uri="{FF2B5EF4-FFF2-40B4-BE49-F238E27FC236}">
                <a16:creationId xmlns:a16="http://schemas.microsoft.com/office/drawing/2014/main" id="{36319C31-8E5E-4491-9E28-69FE813ABE11}"/>
              </a:ext>
            </a:extLst>
          </p:cNvPr>
          <p:cNvSpPr>
            <a:spLocks noGrp="1"/>
          </p:cNvSpPr>
          <p:nvPr>
            <p:ph type="sldNum" sz="quarter" idx="12"/>
          </p:nvPr>
        </p:nvSpPr>
        <p:spPr/>
        <p:txBody>
          <a:bodyPr/>
          <a:lstStyle/>
          <a:p>
            <a:fld id="{47A777B1-4A66-48BF-8387-31033AC26DFC}" type="slidenum">
              <a:rPr lang="en-US" smtClean="0"/>
              <a:t>84</a:t>
            </a:fld>
            <a:endParaRPr lang="en-US"/>
          </a:p>
        </p:txBody>
      </p:sp>
      <p:sp>
        <p:nvSpPr>
          <p:cNvPr id="5" name="Content Placeholder 2">
            <a:extLst>
              <a:ext uri="{FF2B5EF4-FFF2-40B4-BE49-F238E27FC236}">
                <a16:creationId xmlns:a16="http://schemas.microsoft.com/office/drawing/2014/main" id="{484F1DDE-A2CB-4903-B35C-AF6BB8F11FA7}"/>
              </a:ext>
            </a:extLst>
          </p:cNvPr>
          <p:cNvSpPr txBox="1">
            <a:spLocks/>
          </p:cNvSpPr>
          <p:nvPr/>
        </p:nvSpPr>
        <p:spPr bwMode="gray">
          <a:xfrm>
            <a:off x="478369" y="1199452"/>
            <a:ext cx="10716104" cy="5194419"/>
          </a:xfrm>
          <a:prstGeom prst="rect">
            <a:avLst/>
          </a:prstGeom>
        </p:spPr>
        <p:txBody>
          <a:bodyPr vert="horz" lIns="0" tIns="0" rIns="0" bIns="0" rtlCol="0" anchor="t" anchorCtr="0">
            <a:norm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Model-Free RL</a:t>
            </a:r>
          </a:p>
          <a:p>
            <a:pPr marL="342900" indent="-342900">
              <a:buFont typeface="Arial" panose="020B0604020202020204" pitchFamily="34" charset="0"/>
              <a:buChar char="•"/>
            </a:pPr>
            <a:r>
              <a:rPr lang="en-US" dirty="0"/>
              <a:t>No Model</a:t>
            </a:r>
          </a:p>
          <a:p>
            <a:pPr marL="342900" indent="-342900">
              <a:buFont typeface="Arial" panose="020B0604020202020204" pitchFamily="34" charset="0"/>
              <a:buChar char="•"/>
            </a:pPr>
            <a:r>
              <a:rPr lang="en-US" dirty="0"/>
              <a:t>Learn Value function of Policy from </a:t>
            </a:r>
            <a:r>
              <a:rPr lang="en-US" dirty="0">
                <a:solidFill>
                  <a:srgbClr val="C00000"/>
                </a:solidFill>
              </a:rPr>
              <a:t>Experience</a:t>
            </a:r>
            <a:r>
              <a:rPr lang="en-US" dirty="0"/>
              <a:t>	</a:t>
            </a:r>
          </a:p>
          <a:p>
            <a:r>
              <a:rPr lang="en-US" b="1" dirty="0"/>
              <a:t>Model-Based RL</a:t>
            </a:r>
          </a:p>
          <a:p>
            <a:pPr marL="342900" indent="-342900">
              <a:buFont typeface="Arial" panose="020B0604020202020204" pitchFamily="34" charset="0"/>
              <a:buChar char="•"/>
            </a:pPr>
            <a:r>
              <a:rPr lang="en-US" dirty="0"/>
              <a:t>Learn a model from the experience or be given a </a:t>
            </a:r>
            <a:r>
              <a:rPr lang="en-US" u="sng" dirty="0">
                <a:solidFill>
                  <a:srgbClr val="C00000"/>
                </a:solidFill>
              </a:rPr>
              <a:t>Model (simulated experience)</a:t>
            </a:r>
          </a:p>
          <a:p>
            <a:pPr marL="342900" indent="-342900">
              <a:buFont typeface="Arial" panose="020B0604020202020204" pitchFamily="34" charset="0"/>
              <a:buChar char="•"/>
            </a:pPr>
            <a:r>
              <a:rPr lang="en-US" dirty="0"/>
              <a:t>Plan Value function or Policy from </a:t>
            </a:r>
            <a:r>
              <a:rPr lang="en-US" u="sng" dirty="0">
                <a:solidFill>
                  <a:srgbClr val="C00000"/>
                </a:solidFill>
              </a:rPr>
              <a:t>Model</a:t>
            </a:r>
          </a:p>
          <a:p>
            <a:r>
              <a:rPr lang="en-US" b="1" dirty="0"/>
              <a:t>Dyna Architecture</a:t>
            </a:r>
          </a:p>
          <a:p>
            <a:pPr marL="342900" indent="-342900">
              <a:buFont typeface="Arial" panose="020B0604020202020204" pitchFamily="34" charset="0"/>
              <a:buChar char="•"/>
            </a:pPr>
            <a:r>
              <a:rPr lang="en-US" dirty="0"/>
              <a:t>Learn a </a:t>
            </a:r>
            <a:r>
              <a:rPr lang="en-US" u="sng" dirty="0">
                <a:solidFill>
                  <a:srgbClr val="C00000"/>
                </a:solidFill>
              </a:rPr>
              <a:t>Model</a:t>
            </a:r>
            <a:r>
              <a:rPr lang="en-US" dirty="0"/>
              <a:t> from the experience</a:t>
            </a:r>
            <a:endParaRPr lang="en-US" u="sng" dirty="0">
              <a:solidFill>
                <a:srgbClr val="C00000"/>
              </a:solidFill>
            </a:endParaRPr>
          </a:p>
          <a:p>
            <a:pPr marL="342900" indent="-342900">
              <a:buFont typeface="Arial" panose="020B0604020202020204" pitchFamily="34" charset="0"/>
              <a:buChar char="•"/>
            </a:pPr>
            <a:r>
              <a:rPr lang="en-US" dirty="0"/>
              <a:t>Learn and Plan Value function or Policy from </a:t>
            </a:r>
            <a:r>
              <a:rPr lang="en-US" u="sng" dirty="0">
                <a:solidFill>
                  <a:srgbClr val="C00000"/>
                </a:solidFill>
              </a:rPr>
              <a:t>Real</a:t>
            </a:r>
            <a:r>
              <a:rPr lang="en-US" dirty="0"/>
              <a:t> and the </a:t>
            </a:r>
            <a:r>
              <a:rPr lang="en-US" u="sng" dirty="0">
                <a:solidFill>
                  <a:srgbClr val="C00000"/>
                </a:solidFill>
              </a:rPr>
              <a:t>Model</a:t>
            </a:r>
          </a:p>
          <a:p>
            <a:pPr marL="342900" indent="-342900">
              <a:buFont typeface="Arial" panose="020B0604020202020204" pitchFamily="34" charset="0"/>
              <a:buChar char="•"/>
            </a:pPr>
            <a:r>
              <a:rPr lang="en-US" dirty="0"/>
              <a:t>Treat </a:t>
            </a:r>
            <a:r>
              <a:rPr lang="en-US" u="sng" dirty="0">
                <a:solidFill>
                  <a:srgbClr val="C00000"/>
                </a:solidFill>
              </a:rPr>
              <a:t>Real</a:t>
            </a:r>
            <a:r>
              <a:rPr lang="en-US" dirty="0"/>
              <a:t> and simulated experiences equivalently </a:t>
            </a:r>
          </a:p>
          <a:p>
            <a:pPr marL="584194" lvl="1" indent="-342900">
              <a:buFont typeface="Arial" panose="020B0604020202020204" pitchFamily="34" charset="0"/>
              <a:buChar char="•"/>
            </a:pPr>
            <a:r>
              <a:rPr lang="en-US" dirty="0"/>
              <a:t>Updates from learning and planning are not distinguished</a:t>
            </a:r>
            <a:endParaRPr lang="en-US" u="sng" dirty="0">
              <a:solidFill>
                <a:srgbClr val="C00000"/>
              </a:solidFill>
            </a:endParaRPr>
          </a:p>
        </p:txBody>
      </p:sp>
    </p:spTree>
    <p:extLst>
      <p:ext uri="{BB962C8B-B14F-4D97-AF65-F5344CB8AC3E}">
        <p14:creationId xmlns:p14="http://schemas.microsoft.com/office/powerpoint/2010/main" val="765425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7092-F15A-499A-AAD0-499E536AEE5F}"/>
              </a:ext>
            </a:extLst>
          </p:cNvPr>
          <p:cNvSpPr>
            <a:spLocks noGrp="1"/>
          </p:cNvSpPr>
          <p:nvPr>
            <p:ph type="title"/>
          </p:nvPr>
        </p:nvSpPr>
        <p:spPr/>
        <p:txBody>
          <a:bodyPr/>
          <a:lstStyle/>
          <a:p>
            <a:r>
              <a:rPr lang="en-US" dirty="0"/>
              <a:t>Dyna Architecture</a:t>
            </a:r>
          </a:p>
        </p:txBody>
      </p:sp>
      <p:sp>
        <p:nvSpPr>
          <p:cNvPr id="7" name="Slide Number Placeholder 6">
            <a:extLst>
              <a:ext uri="{FF2B5EF4-FFF2-40B4-BE49-F238E27FC236}">
                <a16:creationId xmlns:a16="http://schemas.microsoft.com/office/drawing/2014/main" id="{CA79CEE1-975D-4E61-AF09-3C5198669F36}"/>
              </a:ext>
            </a:extLst>
          </p:cNvPr>
          <p:cNvSpPr>
            <a:spLocks noGrp="1"/>
          </p:cNvSpPr>
          <p:nvPr>
            <p:ph type="sldNum" sz="quarter" idx="12"/>
          </p:nvPr>
        </p:nvSpPr>
        <p:spPr/>
        <p:txBody>
          <a:bodyPr/>
          <a:lstStyle/>
          <a:p>
            <a:fld id="{47A777B1-4A66-48BF-8387-31033AC26DFC}" type="slidenum">
              <a:rPr lang="en-US" smtClean="0"/>
              <a:t>85</a:t>
            </a:fld>
            <a:endParaRPr lang="en-US"/>
          </a:p>
        </p:txBody>
      </p:sp>
      <p:pic>
        <p:nvPicPr>
          <p:cNvPr id="4" name="Picture 3">
            <a:extLst>
              <a:ext uri="{FF2B5EF4-FFF2-40B4-BE49-F238E27FC236}">
                <a16:creationId xmlns:a16="http://schemas.microsoft.com/office/drawing/2014/main" id="{9DA3925F-040F-4153-8D3B-968F4F2E94C4}"/>
              </a:ext>
            </a:extLst>
          </p:cNvPr>
          <p:cNvPicPr>
            <a:picLocks noChangeAspect="1"/>
          </p:cNvPicPr>
          <p:nvPr/>
        </p:nvPicPr>
        <p:blipFill>
          <a:blip r:embed="rId3"/>
          <a:stretch>
            <a:fillRect/>
          </a:stretch>
        </p:blipFill>
        <p:spPr>
          <a:xfrm>
            <a:off x="2259445" y="5178177"/>
            <a:ext cx="4333875" cy="1714500"/>
          </a:xfrm>
          <a:prstGeom prst="rect">
            <a:avLst/>
          </a:prstGeom>
        </p:spPr>
      </p:pic>
      <p:pic>
        <p:nvPicPr>
          <p:cNvPr id="5" name="Picture 4">
            <a:extLst>
              <a:ext uri="{FF2B5EF4-FFF2-40B4-BE49-F238E27FC236}">
                <a16:creationId xmlns:a16="http://schemas.microsoft.com/office/drawing/2014/main" id="{7A8A7DE5-BA56-48E8-AEC8-4F870E1E8B57}"/>
              </a:ext>
            </a:extLst>
          </p:cNvPr>
          <p:cNvPicPr>
            <a:picLocks noChangeAspect="1"/>
          </p:cNvPicPr>
          <p:nvPr/>
        </p:nvPicPr>
        <p:blipFill>
          <a:blip r:embed="rId4"/>
          <a:stretch>
            <a:fillRect/>
          </a:stretch>
        </p:blipFill>
        <p:spPr>
          <a:xfrm>
            <a:off x="126775" y="1238903"/>
            <a:ext cx="2362200" cy="3429000"/>
          </a:xfrm>
          <a:prstGeom prst="rect">
            <a:avLst/>
          </a:prstGeom>
        </p:spPr>
      </p:pic>
      <p:pic>
        <p:nvPicPr>
          <p:cNvPr id="6" name="Picture 5">
            <a:extLst>
              <a:ext uri="{FF2B5EF4-FFF2-40B4-BE49-F238E27FC236}">
                <a16:creationId xmlns:a16="http://schemas.microsoft.com/office/drawing/2014/main" id="{8CC74F53-B8AF-49BA-9B6F-6FDA666C60A6}"/>
              </a:ext>
            </a:extLst>
          </p:cNvPr>
          <p:cNvPicPr>
            <a:picLocks noChangeAspect="1"/>
          </p:cNvPicPr>
          <p:nvPr/>
        </p:nvPicPr>
        <p:blipFill>
          <a:blip r:embed="rId5"/>
          <a:stretch>
            <a:fillRect/>
          </a:stretch>
        </p:blipFill>
        <p:spPr>
          <a:xfrm>
            <a:off x="4146129" y="796823"/>
            <a:ext cx="4114800" cy="3429000"/>
          </a:xfrm>
          <a:prstGeom prst="rect">
            <a:avLst/>
          </a:prstGeom>
        </p:spPr>
      </p:pic>
      <p:sp>
        <p:nvSpPr>
          <p:cNvPr id="3" name="TextBox 2">
            <a:extLst>
              <a:ext uri="{FF2B5EF4-FFF2-40B4-BE49-F238E27FC236}">
                <a16:creationId xmlns:a16="http://schemas.microsoft.com/office/drawing/2014/main" id="{B65B2B34-7CAA-43DB-8703-9D045C6B80B2}"/>
              </a:ext>
            </a:extLst>
          </p:cNvPr>
          <p:cNvSpPr txBox="1"/>
          <p:nvPr/>
        </p:nvSpPr>
        <p:spPr bwMode="gray">
          <a:xfrm>
            <a:off x="8568427" y="4322806"/>
            <a:ext cx="3496798" cy="110695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New observation from the environment</a:t>
            </a:r>
          </a:p>
          <a:p>
            <a:pPr algn="ctr">
              <a:spcBef>
                <a:spcPts val="300"/>
              </a:spcBef>
              <a:spcAft>
                <a:spcPts val="300"/>
              </a:spcAft>
              <a:buClr>
                <a:schemeClr val="accent1"/>
              </a:buClr>
              <a:buSzPct val="90000"/>
            </a:pPr>
            <a:r>
              <a:rPr lang="en-US" sz="1600" dirty="0"/>
              <a:t>OR</a:t>
            </a:r>
          </a:p>
          <a:p>
            <a:pPr marL="182563" indent="-182563">
              <a:spcBef>
                <a:spcPts val="300"/>
              </a:spcBef>
              <a:spcAft>
                <a:spcPts val="300"/>
              </a:spcAft>
              <a:buClr>
                <a:schemeClr val="accent1"/>
              </a:buClr>
              <a:buSzPct val="90000"/>
              <a:buFont typeface="Arial" panose="020B0604020202020204" pitchFamily="34" charset="0"/>
              <a:buChar char="■"/>
            </a:pPr>
            <a:r>
              <a:rPr lang="en-US" sz="1600" dirty="0"/>
              <a:t>Reuse previous observations (experience replay)</a:t>
            </a:r>
          </a:p>
        </p:txBody>
      </p:sp>
      <p:cxnSp>
        <p:nvCxnSpPr>
          <p:cNvPr id="8" name="Connector: Elbow 7">
            <a:extLst>
              <a:ext uri="{FF2B5EF4-FFF2-40B4-BE49-F238E27FC236}">
                <a16:creationId xmlns:a16="http://schemas.microsoft.com/office/drawing/2014/main" id="{66BD9EEB-51DD-489B-B3E9-26FD40CCCBD4}"/>
              </a:ext>
            </a:extLst>
          </p:cNvPr>
          <p:cNvCxnSpPr>
            <a:cxnSpLocks/>
            <a:stCxn id="9" idx="3"/>
            <a:endCxn id="3" idx="1"/>
          </p:cNvCxnSpPr>
          <p:nvPr/>
        </p:nvCxnSpPr>
        <p:spPr bwMode="gray">
          <a:xfrm>
            <a:off x="7953432" y="4423957"/>
            <a:ext cx="614995" cy="452324"/>
          </a:xfrm>
          <a:prstGeom prst="bentConnector3">
            <a:avLst/>
          </a:prstGeom>
          <a:ln>
            <a:solidFill>
              <a:schemeClr val="bg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0BBD8C7-0DBE-4F20-96B4-BA3D8AF12028}"/>
              </a:ext>
            </a:extLst>
          </p:cNvPr>
          <p:cNvSpPr/>
          <p:nvPr/>
        </p:nvSpPr>
        <p:spPr bwMode="gray">
          <a:xfrm>
            <a:off x="7833090" y="4322806"/>
            <a:ext cx="120342" cy="2023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Diamond 14">
            <a:extLst>
              <a:ext uri="{FF2B5EF4-FFF2-40B4-BE49-F238E27FC236}">
                <a16:creationId xmlns:a16="http://schemas.microsoft.com/office/drawing/2014/main" id="{F76A6A38-F6BA-4BB6-AC6E-8E4736F7C8B5}"/>
              </a:ext>
            </a:extLst>
          </p:cNvPr>
          <p:cNvSpPr/>
          <p:nvPr/>
        </p:nvSpPr>
        <p:spPr bwMode="gray">
          <a:xfrm>
            <a:off x="1966365" y="4525107"/>
            <a:ext cx="793019" cy="681858"/>
          </a:xfrm>
          <a:prstGeom prst="diamond">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t>
            </a:r>
          </a:p>
        </p:txBody>
      </p:sp>
      <p:sp>
        <p:nvSpPr>
          <p:cNvPr id="16" name="Diamond 15">
            <a:extLst>
              <a:ext uri="{FF2B5EF4-FFF2-40B4-BE49-F238E27FC236}">
                <a16:creationId xmlns:a16="http://schemas.microsoft.com/office/drawing/2014/main" id="{1C15C0DF-8465-4B39-A872-B97D56F0BC46}"/>
              </a:ext>
            </a:extLst>
          </p:cNvPr>
          <p:cNvSpPr/>
          <p:nvPr/>
        </p:nvSpPr>
        <p:spPr bwMode="gray">
          <a:xfrm>
            <a:off x="6787854" y="4378930"/>
            <a:ext cx="793019" cy="681858"/>
          </a:xfrm>
          <a:prstGeom prst="diamond">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t>
            </a:r>
          </a:p>
        </p:txBody>
      </p:sp>
      <p:sp>
        <p:nvSpPr>
          <p:cNvPr id="17" name="Diamond 16">
            <a:extLst>
              <a:ext uri="{FF2B5EF4-FFF2-40B4-BE49-F238E27FC236}">
                <a16:creationId xmlns:a16="http://schemas.microsoft.com/office/drawing/2014/main" id="{3C8C459F-575B-4E8A-9538-9926BDA89E2B}"/>
              </a:ext>
            </a:extLst>
          </p:cNvPr>
          <p:cNvSpPr/>
          <p:nvPr/>
        </p:nvSpPr>
        <p:spPr bwMode="gray">
          <a:xfrm>
            <a:off x="3072261" y="897974"/>
            <a:ext cx="793019" cy="681858"/>
          </a:xfrm>
          <a:prstGeom prst="diamond">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t>
            </a:r>
          </a:p>
        </p:txBody>
      </p:sp>
    </p:spTree>
    <p:extLst>
      <p:ext uri="{BB962C8B-B14F-4D97-AF65-F5344CB8AC3E}">
        <p14:creationId xmlns:p14="http://schemas.microsoft.com/office/powerpoint/2010/main" val="426653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BAD6-0DD1-45F9-B7D8-16EADDFCA6CA}"/>
              </a:ext>
            </a:extLst>
          </p:cNvPr>
          <p:cNvSpPr>
            <a:spLocks noGrp="1"/>
          </p:cNvSpPr>
          <p:nvPr>
            <p:ph type="title"/>
          </p:nvPr>
        </p:nvSpPr>
        <p:spPr/>
        <p:txBody>
          <a:bodyPr/>
          <a:lstStyle/>
          <a:p>
            <a:r>
              <a:rPr lang="en-US" dirty="0"/>
              <a:t>Dyna pseudo-code</a:t>
            </a:r>
          </a:p>
        </p:txBody>
      </p:sp>
      <p:pic>
        <p:nvPicPr>
          <p:cNvPr id="4" name="Content Placeholder 3">
            <a:extLst>
              <a:ext uri="{FF2B5EF4-FFF2-40B4-BE49-F238E27FC236}">
                <a16:creationId xmlns:a16="http://schemas.microsoft.com/office/drawing/2014/main" id="{1793F86D-82AC-4C09-8A11-7F2FCA8DA071}"/>
              </a:ext>
            </a:extLst>
          </p:cNvPr>
          <p:cNvPicPr>
            <a:picLocks noGrp="1" noChangeAspect="1"/>
          </p:cNvPicPr>
          <p:nvPr>
            <p:ph idx="1"/>
          </p:nvPr>
        </p:nvPicPr>
        <p:blipFill>
          <a:blip r:embed="rId2"/>
          <a:stretch>
            <a:fillRect/>
          </a:stretch>
        </p:blipFill>
        <p:spPr>
          <a:xfrm>
            <a:off x="746903" y="1394616"/>
            <a:ext cx="8318863" cy="4290026"/>
          </a:xfrm>
          <a:prstGeom prst="rect">
            <a:avLst/>
          </a:prstGeom>
        </p:spPr>
      </p:pic>
      <p:sp>
        <p:nvSpPr>
          <p:cNvPr id="3" name="Slide Number Placeholder 2">
            <a:extLst>
              <a:ext uri="{FF2B5EF4-FFF2-40B4-BE49-F238E27FC236}">
                <a16:creationId xmlns:a16="http://schemas.microsoft.com/office/drawing/2014/main" id="{2E44E73E-262F-4D5B-852A-F05D02DD9A08}"/>
              </a:ext>
            </a:extLst>
          </p:cNvPr>
          <p:cNvSpPr>
            <a:spLocks noGrp="1"/>
          </p:cNvSpPr>
          <p:nvPr>
            <p:ph type="sldNum" sz="quarter" idx="12"/>
          </p:nvPr>
        </p:nvSpPr>
        <p:spPr/>
        <p:txBody>
          <a:bodyPr/>
          <a:lstStyle/>
          <a:p>
            <a:fld id="{47A777B1-4A66-48BF-8387-31033AC26DFC}" type="slidenum">
              <a:rPr lang="en-US" smtClean="0"/>
              <a:t>86</a:t>
            </a:fld>
            <a:endParaRPr lang="en-US"/>
          </a:p>
        </p:txBody>
      </p:sp>
      <p:sp>
        <p:nvSpPr>
          <p:cNvPr id="5" name="TextBox 4">
            <a:extLst>
              <a:ext uri="{FF2B5EF4-FFF2-40B4-BE49-F238E27FC236}">
                <a16:creationId xmlns:a16="http://schemas.microsoft.com/office/drawing/2014/main" id="{3A8B971B-BB81-4732-BCE2-6FA11B05713B}"/>
              </a:ext>
            </a:extLst>
          </p:cNvPr>
          <p:cNvSpPr txBox="1"/>
          <p:nvPr/>
        </p:nvSpPr>
        <p:spPr bwMode="gray">
          <a:xfrm>
            <a:off x="822613" y="6141842"/>
            <a:ext cx="10974531" cy="369332"/>
          </a:xfrm>
          <a:prstGeom prst="rect">
            <a:avLst/>
          </a:prstGeom>
          <a:solidFill>
            <a:schemeClr val="accent3">
              <a:lumMod val="20000"/>
              <a:lumOff val="80000"/>
            </a:schemeClr>
          </a:solidFill>
        </p:spPr>
        <p:txBody>
          <a:bodyPr wrap="square">
            <a:spAutoFit/>
          </a:bodyPr>
          <a:lstStyle/>
          <a:p>
            <a:r>
              <a:rPr lang="en-US" b="1" dirty="0"/>
              <a:t>Python code example</a:t>
            </a:r>
            <a:r>
              <a:rPr lang="en-US" dirty="0"/>
              <a:t>: https://github.com/andrecianflone/dynaq/blob/master/dynaq.py</a:t>
            </a:r>
          </a:p>
        </p:txBody>
      </p:sp>
    </p:spTree>
    <p:extLst>
      <p:ext uri="{BB962C8B-B14F-4D97-AF65-F5344CB8AC3E}">
        <p14:creationId xmlns:p14="http://schemas.microsoft.com/office/powerpoint/2010/main" val="2050896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E393-EAE1-4178-B8E0-BE7BFE9CA438}"/>
              </a:ext>
            </a:extLst>
          </p:cNvPr>
          <p:cNvSpPr>
            <a:spLocks noGrp="1"/>
          </p:cNvSpPr>
          <p:nvPr>
            <p:ph type="title"/>
          </p:nvPr>
        </p:nvSpPr>
        <p:spPr/>
        <p:txBody>
          <a:bodyPr/>
          <a:lstStyle/>
          <a:p>
            <a:r>
              <a:rPr lang="en-US" dirty="0"/>
              <a:t>Dyna Q with a Maze example</a:t>
            </a:r>
          </a:p>
        </p:txBody>
      </p:sp>
      <p:pic>
        <p:nvPicPr>
          <p:cNvPr id="4" name="Content Placeholder 3">
            <a:extLst>
              <a:ext uri="{FF2B5EF4-FFF2-40B4-BE49-F238E27FC236}">
                <a16:creationId xmlns:a16="http://schemas.microsoft.com/office/drawing/2014/main" id="{EB4303E6-CE8D-4DE1-831F-E77980BEF342}"/>
              </a:ext>
            </a:extLst>
          </p:cNvPr>
          <p:cNvPicPr>
            <a:picLocks noGrp="1" noChangeAspect="1"/>
          </p:cNvPicPr>
          <p:nvPr>
            <p:ph idx="1"/>
          </p:nvPr>
        </p:nvPicPr>
        <p:blipFill>
          <a:blip r:embed="rId2"/>
          <a:stretch>
            <a:fillRect/>
          </a:stretch>
        </p:blipFill>
        <p:spPr>
          <a:xfrm>
            <a:off x="2232454" y="1221088"/>
            <a:ext cx="6664411" cy="5409732"/>
          </a:xfrm>
          <a:prstGeom prst="rect">
            <a:avLst/>
          </a:prstGeom>
        </p:spPr>
      </p:pic>
      <p:sp>
        <p:nvSpPr>
          <p:cNvPr id="3" name="Slide Number Placeholder 2">
            <a:extLst>
              <a:ext uri="{FF2B5EF4-FFF2-40B4-BE49-F238E27FC236}">
                <a16:creationId xmlns:a16="http://schemas.microsoft.com/office/drawing/2014/main" id="{00106D72-AB77-442D-940F-0B793C2300DA}"/>
              </a:ext>
            </a:extLst>
          </p:cNvPr>
          <p:cNvSpPr>
            <a:spLocks noGrp="1"/>
          </p:cNvSpPr>
          <p:nvPr>
            <p:ph type="sldNum" sz="quarter" idx="12"/>
          </p:nvPr>
        </p:nvSpPr>
        <p:spPr/>
        <p:txBody>
          <a:bodyPr/>
          <a:lstStyle/>
          <a:p>
            <a:fld id="{47A777B1-4A66-48BF-8387-31033AC26DFC}" type="slidenum">
              <a:rPr lang="en-US" smtClean="0"/>
              <a:t>87</a:t>
            </a:fld>
            <a:endParaRPr lang="en-US"/>
          </a:p>
        </p:txBody>
      </p:sp>
    </p:spTree>
    <p:extLst>
      <p:ext uri="{BB962C8B-B14F-4D97-AF65-F5344CB8AC3E}">
        <p14:creationId xmlns:p14="http://schemas.microsoft.com/office/powerpoint/2010/main" val="4242879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B8ED-551D-4417-B931-F39B746284A0}"/>
              </a:ext>
            </a:extLst>
          </p:cNvPr>
          <p:cNvSpPr>
            <a:spLocks noGrp="1"/>
          </p:cNvSpPr>
          <p:nvPr>
            <p:ph type="title"/>
          </p:nvPr>
        </p:nvSpPr>
        <p:spPr/>
        <p:txBody>
          <a:bodyPr/>
          <a:lstStyle/>
          <a:p>
            <a:r>
              <a:rPr lang="en-US" dirty="0"/>
              <a:t>Dyna-Q with inaccurate model</a:t>
            </a:r>
          </a:p>
        </p:txBody>
      </p:sp>
      <p:sp>
        <p:nvSpPr>
          <p:cNvPr id="3" name="Slide Number Placeholder 2">
            <a:extLst>
              <a:ext uri="{FF2B5EF4-FFF2-40B4-BE49-F238E27FC236}">
                <a16:creationId xmlns:a16="http://schemas.microsoft.com/office/drawing/2014/main" id="{F78BB428-7988-4166-9459-D9E7A7EDEBB1}"/>
              </a:ext>
            </a:extLst>
          </p:cNvPr>
          <p:cNvSpPr>
            <a:spLocks noGrp="1"/>
          </p:cNvSpPr>
          <p:nvPr>
            <p:ph type="sldNum" sz="quarter" idx="12"/>
          </p:nvPr>
        </p:nvSpPr>
        <p:spPr/>
        <p:txBody>
          <a:bodyPr/>
          <a:lstStyle/>
          <a:p>
            <a:fld id="{47A777B1-4A66-48BF-8387-31033AC26DFC}" type="slidenum">
              <a:rPr lang="en-US" smtClean="0"/>
              <a:t>88</a:t>
            </a:fld>
            <a:endParaRPr lang="en-US"/>
          </a:p>
        </p:txBody>
      </p:sp>
      <p:pic>
        <p:nvPicPr>
          <p:cNvPr id="5" name="Picture 4">
            <a:extLst>
              <a:ext uri="{FF2B5EF4-FFF2-40B4-BE49-F238E27FC236}">
                <a16:creationId xmlns:a16="http://schemas.microsoft.com/office/drawing/2014/main" id="{1C2A75C1-1D7A-4524-85C4-87F95E216435}"/>
              </a:ext>
            </a:extLst>
          </p:cNvPr>
          <p:cNvPicPr>
            <a:picLocks noChangeAspect="1"/>
          </p:cNvPicPr>
          <p:nvPr/>
        </p:nvPicPr>
        <p:blipFill>
          <a:blip r:embed="rId2"/>
          <a:stretch>
            <a:fillRect/>
          </a:stretch>
        </p:blipFill>
        <p:spPr>
          <a:xfrm>
            <a:off x="1956768" y="1122372"/>
            <a:ext cx="6923621" cy="5735628"/>
          </a:xfrm>
          <a:prstGeom prst="rect">
            <a:avLst/>
          </a:prstGeom>
        </p:spPr>
      </p:pic>
      <p:sp>
        <p:nvSpPr>
          <p:cNvPr id="6" name="TextBox 5">
            <a:extLst>
              <a:ext uri="{FF2B5EF4-FFF2-40B4-BE49-F238E27FC236}">
                <a16:creationId xmlns:a16="http://schemas.microsoft.com/office/drawing/2014/main" id="{06D881F9-A068-4858-8D71-5C9A78208370}"/>
              </a:ext>
            </a:extLst>
          </p:cNvPr>
          <p:cNvSpPr txBox="1"/>
          <p:nvPr/>
        </p:nvSpPr>
        <p:spPr bwMode="gray">
          <a:xfrm>
            <a:off x="5703954" y="861723"/>
            <a:ext cx="3843700" cy="32452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solidFill>
                  <a:srgbClr val="C00000"/>
                </a:solidFill>
              </a:rPr>
              <a:t>Model changed! Became harder to attain the goal</a:t>
            </a:r>
          </a:p>
        </p:txBody>
      </p:sp>
      <p:sp>
        <p:nvSpPr>
          <p:cNvPr id="7" name="TextBox 6">
            <a:extLst>
              <a:ext uri="{FF2B5EF4-FFF2-40B4-BE49-F238E27FC236}">
                <a16:creationId xmlns:a16="http://schemas.microsoft.com/office/drawing/2014/main" id="{B2F1ACD0-3FEC-4F99-976E-AEF300C6448F}"/>
              </a:ext>
            </a:extLst>
          </p:cNvPr>
          <p:cNvSpPr txBox="1"/>
          <p:nvPr/>
        </p:nvSpPr>
        <p:spPr bwMode="gray">
          <a:xfrm>
            <a:off x="9005454" y="3133989"/>
            <a:ext cx="3056876" cy="2062103"/>
          </a:xfrm>
          <a:prstGeom prst="rect">
            <a:avLst/>
          </a:prstGeom>
          <a:noFill/>
        </p:spPr>
        <p:txBody>
          <a:bodyPr wrap="square">
            <a:spAutoFit/>
          </a:bodyPr>
          <a:lstStyle/>
          <a:p>
            <a:r>
              <a:rPr lang="en-US" sz="1600" b="1" dirty="0"/>
              <a:t>Dyna-Q+</a:t>
            </a:r>
            <a:r>
              <a:rPr lang="en-US" sz="1600" dirty="0"/>
              <a:t> is </a:t>
            </a:r>
            <a:r>
              <a:rPr lang="en-US" sz="1600" b="1" dirty="0"/>
              <a:t>Dyna-Q</a:t>
            </a:r>
            <a:r>
              <a:rPr lang="en-US" sz="1600" dirty="0"/>
              <a:t> with an exploration bonus that encourages exploration</a:t>
            </a:r>
          </a:p>
          <a:p>
            <a:endParaRPr lang="en-US" sz="1600" dirty="0"/>
          </a:p>
          <a:p>
            <a:r>
              <a:rPr lang="en-US" sz="1600" b="1" dirty="0"/>
              <a:t>Dyna-AC</a:t>
            </a:r>
            <a:r>
              <a:rPr lang="en-US" sz="1600" dirty="0"/>
              <a:t> is a Dyna-Q that uses an actor-critic learning method instead of Q-learning</a:t>
            </a:r>
          </a:p>
        </p:txBody>
      </p:sp>
    </p:spTree>
    <p:extLst>
      <p:ext uri="{BB962C8B-B14F-4D97-AF65-F5344CB8AC3E}">
        <p14:creationId xmlns:p14="http://schemas.microsoft.com/office/powerpoint/2010/main" val="3040511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B8ED-551D-4417-B931-F39B746284A0}"/>
              </a:ext>
            </a:extLst>
          </p:cNvPr>
          <p:cNvSpPr>
            <a:spLocks noGrp="1"/>
          </p:cNvSpPr>
          <p:nvPr>
            <p:ph type="title"/>
          </p:nvPr>
        </p:nvSpPr>
        <p:spPr/>
        <p:txBody>
          <a:bodyPr/>
          <a:lstStyle/>
          <a:p>
            <a:r>
              <a:rPr lang="en-US" dirty="0"/>
              <a:t>Dyna-Q with easier inaccurate model</a:t>
            </a:r>
          </a:p>
        </p:txBody>
      </p:sp>
      <p:sp>
        <p:nvSpPr>
          <p:cNvPr id="4" name="Slide Number Placeholder 3">
            <a:extLst>
              <a:ext uri="{FF2B5EF4-FFF2-40B4-BE49-F238E27FC236}">
                <a16:creationId xmlns:a16="http://schemas.microsoft.com/office/drawing/2014/main" id="{15EA605D-3836-47AB-95B7-899DB05A6E70}"/>
              </a:ext>
            </a:extLst>
          </p:cNvPr>
          <p:cNvSpPr>
            <a:spLocks noGrp="1"/>
          </p:cNvSpPr>
          <p:nvPr>
            <p:ph type="sldNum" sz="quarter" idx="12"/>
          </p:nvPr>
        </p:nvSpPr>
        <p:spPr/>
        <p:txBody>
          <a:bodyPr/>
          <a:lstStyle/>
          <a:p>
            <a:fld id="{47A777B1-4A66-48BF-8387-31033AC26DFC}" type="slidenum">
              <a:rPr lang="en-US" smtClean="0"/>
              <a:t>89</a:t>
            </a:fld>
            <a:endParaRPr lang="en-US"/>
          </a:p>
        </p:txBody>
      </p:sp>
      <p:sp>
        <p:nvSpPr>
          <p:cNvPr id="6" name="TextBox 5">
            <a:extLst>
              <a:ext uri="{FF2B5EF4-FFF2-40B4-BE49-F238E27FC236}">
                <a16:creationId xmlns:a16="http://schemas.microsoft.com/office/drawing/2014/main" id="{06D881F9-A068-4858-8D71-5C9A78208370}"/>
              </a:ext>
            </a:extLst>
          </p:cNvPr>
          <p:cNvSpPr txBox="1"/>
          <p:nvPr/>
        </p:nvSpPr>
        <p:spPr bwMode="gray">
          <a:xfrm>
            <a:off x="5901661" y="983265"/>
            <a:ext cx="4011265" cy="26379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solidFill>
                  <a:srgbClr val="C00000"/>
                </a:solidFill>
              </a:rPr>
              <a:t>Model changed! Became </a:t>
            </a:r>
            <a:r>
              <a:rPr lang="en-US" sz="1200" b="1" dirty="0">
                <a:solidFill>
                  <a:srgbClr val="C00000"/>
                </a:solidFill>
              </a:rPr>
              <a:t>easier</a:t>
            </a:r>
            <a:r>
              <a:rPr lang="en-US" sz="1200" dirty="0">
                <a:solidFill>
                  <a:srgbClr val="C00000"/>
                </a:solidFill>
              </a:rPr>
              <a:t> to attain the goal</a:t>
            </a:r>
          </a:p>
        </p:txBody>
      </p:sp>
      <p:pic>
        <p:nvPicPr>
          <p:cNvPr id="3" name="Picture 2">
            <a:extLst>
              <a:ext uri="{FF2B5EF4-FFF2-40B4-BE49-F238E27FC236}">
                <a16:creationId xmlns:a16="http://schemas.microsoft.com/office/drawing/2014/main" id="{F75410D7-AE57-4752-B257-7E7028530DE3}"/>
              </a:ext>
            </a:extLst>
          </p:cNvPr>
          <p:cNvPicPr>
            <a:picLocks noChangeAspect="1"/>
          </p:cNvPicPr>
          <p:nvPr/>
        </p:nvPicPr>
        <p:blipFill>
          <a:blip r:embed="rId2"/>
          <a:stretch>
            <a:fillRect/>
          </a:stretch>
        </p:blipFill>
        <p:spPr>
          <a:xfrm>
            <a:off x="1957269" y="1247063"/>
            <a:ext cx="6774839" cy="5482114"/>
          </a:xfrm>
          <a:prstGeom prst="rect">
            <a:avLst/>
          </a:prstGeom>
        </p:spPr>
      </p:pic>
    </p:spTree>
    <p:extLst>
      <p:ext uri="{BB962C8B-B14F-4D97-AF65-F5344CB8AC3E}">
        <p14:creationId xmlns:p14="http://schemas.microsoft.com/office/powerpoint/2010/main" val="159350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30C7-B853-4C00-ACFB-85C5C0E08CCB}"/>
              </a:ext>
            </a:extLst>
          </p:cNvPr>
          <p:cNvSpPr>
            <a:spLocks noGrp="1"/>
          </p:cNvSpPr>
          <p:nvPr>
            <p:ph type="title"/>
          </p:nvPr>
        </p:nvSpPr>
        <p:spPr/>
        <p:txBody>
          <a:bodyPr/>
          <a:lstStyle/>
          <a:p>
            <a:r>
              <a:rPr lang="pt-BR" dirty="0"/>
              <a:t>Problem Formalization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E41F77-F4EE-41E4-9CC8-A2A8EF0FF634}"/>
                  </a:ext>
                </a:extLst>
              </p:cNvPr>
              <p:cNvSpPr>
                <a:spLocks noGrp="1"/>
              </p:cNvSpPr>
              <p:nvPr>
                <p:ph idx="1"/>
              </p:nvPr>
            </p:nvSpPr>
            <p:spPr>
              <a:xfrm>
                <a:off x="838200" y="1297172"/>
                <a:ext cx="10515600" cy="5195703"/>
              </a:xfrm>
            </p:spPr>
            <p:txBody>
              <a:bodyPr>
                <a:normAutofit/>
              </a:bodyPr>
              <a:lstStyle/>
              <a:p>
                <a:pPr marL="0" indent="0" fontAlgn="ctr">
                  <a:buNone/>
                </a:pPr>
                <a:r>
                  <a:rPr lang="en-US" dirty="0"/>
                  <a:t>Tuple of (A,R)</a:t>
                </a:r>
              </a:p>
              <a:p>
                <a:pPr lvl="1" fontAlgn="ctr"/>
                <a:r>
                  <a:rPr lang="en-US" dirty="0"/>
                  <a:t>A is a known set of actions</a:t>
                </a:r>
              </a:p>
              <a:p>
                <a:pPr lvl="1" fontAlgn="ctr"/>
                <a:r>
                  <a:rPr lang="en-US" dirty="0"/>
                  <a:t>R</a:t>
                </a:r>
                <a:r>
                  <a:rPr lang="en-US" baseline="30000" dirty="0"/>
                  <a:t>a</a:t>
                </a:r>
                <a:r>
                  <a:rPr lang="en-US" dirty="0"/>
                  <a:t>(r) is the reward </a:t>
                </a:r>
              </a:p>
              <a:p>
                <a:pPr marL="0" indent="0" fontAlgn="ctr">
                  <a:buNone/>
                </a:pPr>
                <a:endParaRPr lang="en-US" dirty="0"/>
              </a:p>
              <a:p>
                <a:pPr marL="0" indent="0" fontAlgn="ctr">
                  <a:buNone/>
                </a:pPr>
                <a:r>
                  <a:rPr lang="en-US" dirty="0"/>
                  <a:t>P(R=</a:t>
                </a:r>
                <a:r>
                  <a:rPr lang="en-US" dirty="0" err="1"/>
                  <a:t>r|A</a:t>
                </a:r>
                <a:r>
                  <a:rPr lang="en-US" dirty="0"/>
                  <a:t>=a) is an unknow probability distribution</a:t>
                </a:r>
              </a:p>
              <a:p>
                <a:pPr marL="0" indent="0" fontAlgn="ctr">
                  <a:buNone/>
                </a:pPr>
                <a:r>
                  <a:rPr lang="en-US" dirty="0"/>
                  <a:t>At each step t, the agent selects one action A</a:t>
                </a:r>
                <a:r>
                  <a:rPr lang="en-US" baseline="-25000" dirty="0"/>
                  <a:t>t</a:t>
                </a:r>
                <a:r>
                  <a:rPr lang="en-US" dirty="0"/>
                  <a:t> ϵ A</a:t>
                </a:r>
              </a:p>
              <a:p>
                <a:pPr marL="0" indent="0" fontAlgn="ctr">
                  <a:buNone/>
                </a:pPr>
                <a:endParaRPr lang="en-US" dirty="0"/>
              </a:p>
              <a:p>
                <a:pPr marL="0" indent="0" fontAlgn="ctr">
                  <a:buNone/>
                </a:pPr>
                <a:r>
                  <a:rPr lang="en-US" dirty="0"/>
                  <a:t>Environment generates a reward R</a:t>
                </a:r>
                <a:r>
                  <a:rPr lang="en-US" baseline="-25000" dirty="0"/>
                  <a:t>t </a:t>
                </a:r>
                <a:r>
                  <a:rPr lang="en-US" dirty="0"/>
                  <a:t>~ </a:t>
                </a:r>
                <a:r>
                  <a:rPr lang="en-US" dirty="0" err="1"/>
                  <a:t>R</a:t>
                </a:r>
                <a:r>
                  <a:rPr lang="en-US" baseline="30000" dirty="0" err="1"/>
                  <a:t>At</a:t>
                </a:r>
                <a:endParaRPr lang="en-US" dirty="0"/>
              </a:p>
              <a:p>
                <a:pPr marL="0" indent="0" fontAlgn="ctr">
                  <a:buNone/>
                </a:pPr>
                <a:r>
                  <a:rPr lang="en-US" dirty="0"/>
                  <a:t>The goal is to maximize the cumulative reward </a:t>
                </a:r>
                <a14:m>
                  <m:oMath xmlns:m="http://schemas.openxmlformats.org/officeDocument/2006/math">
                    <m:nary>
                      <m:naryPr>
                        <m:chr m:val="∑"/>
                        <m:ctrlPr>
                          <a:rPr lang="en-US" i="1">
                            <a:latin typeface="Cambria Math" panose="02040503050406030204" pitchFamily="18" charset="0"/>
                          </a:rPr>
                        </m:ctrlPr>
                      </m:naryPr>
                      <m:sub>
                        <m:r>
                          <a:rPr lang="en-US">
                            <a:latin typeface="Cambria Math" panose="02040503050406030204" pitchFamily="18" charset="0"/>
                          </a:rPr>
                          <m:t>𝑇</m:t>
                        </m:r>
                        <m:r>
                          <a:rPr lang="en-US">
                            <a:latin typeface="Cambria Math" panose="02040503050406030204" pitchFamily="18" charset="0"/>
                          </a:rPr>
                          <m:t>=1</m:t>
                        </m:r>
                      </m:sub>
                      <m:sup>
                        <m:r>
                          <a:rPr lang="en-US">
                            <a:latin typeface="Cambria Math" panose="02040503050406030204" pitchFamily="18" charset="0"/>
                          </a:rPr>
                          <m:t>𝑛</m:t>
                        </m:r>
                      </m:sup>
                      <m:e>
                        <m:sSub>
                          <m:sSubPr>
                            <m:ctrlPr>
                              <a:rPr lang="en-US" i="1">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𝑇</m:t>
                            </m:r>
                          </m:sub>
                        </m:sSub>
                      </m:e>
                    </m:nary>
                  </m:oMath>
                </a14:m>
                <a:endParaRPr lang="en-US" dirty="0"/>
              </a:p>
            </p:txBody>
          </p:sp>
        </mc:Choice>
        <mc:Fallback xmlns="">
          <p:sp>
            <p:nvSpPr>
              <p:cNvPr id="3" name="Content Placeholder 2">
                <a:extLst>
                  <a:ext uri="{FF2B5EF4-FFF2-40B4-BE49-F238E27FC236}">
                    <a16:creationId xmlns:a16="http://schemas.microsoft.com/office/drawing/2014/main" id="{73E41F77-F4EE-41E4-9CC8-A2A8EF0FF634}"/>
                  </a:ext>
                </a:extLst>
              </p:cNvPr>
              <p:cNvSpPr>
                <a:spLocks noGrp="1" noRot="1" noChangeAspect="1" noMove="1" noResize="1" noEditPoints="1" noAdjustHandles="1" noChangeArrowheads="1" noChangeShapeType="1" noTextEdit="1"/>
              </p:cNvSpPr>
              <p:nvPr>
                <p:ph idx="1"/>
              </p:nvPr>
            </p:nvSpPr>
            <p:spPr>
              <a:xfrm>
                <a:off x="838200" y="1297172"/>
                <a:ext cx="10515600" cy="5195703"/>
              </a:xfrm>
              <a:blipFill>
                <a:blip r:embed="rId2"/>
                <a:stretch>
                  <a:fillRect l="-1391" t="-352"/>
                </a:stretch>
              </a:blipFill>
            </p:spPr>
            <p:txBody>
              <a:bodyPr/>
              <a:lstStyle/>
              <a:p>
                <a:r>
                  <a:rPr lang="en-US">
                    <a:noFill/>
                  </a:rPr>
                  <a:t> </a:t>
                </a:r>
              </a:p>
            </p:txBody>
          </p:sp>
        </mc:Fallback>
      </mc:AlternateContent>
    </p:spTree>
    <p:extLst>
      <p:ext uri="{BB962C8B-B14F-4D97-AF65-F5344CB8AC3E}">
        <p14:creationId xmlns:p14="http://schemas.microsoft.com/office/powerpoint/2010/main" val="398874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CC6D-7240-40D6-9A55-431B68BDDD17}"/>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22B127FD-BAEC-4915-B543-8624C148E525}"/>
              </a:ext>
            </a:extLst>
          </p:cNvPr>
          <p:cNvSpPr>
            <a:spLocks noGrp="1"/>
          </p:cNvSpPr>
          <p:nvPr>
            <p:ph idx="1"/>
          </p:nvPr>
        </p:nvSpPr>
        <p:spPr>
          <a:xfrm>
            <a:off x="478369" y="1213308"/>
            <a:ext cx="11473384" cy="1899494"/>
          </a:xfrm>
        </p:spPr>
        <p:txBody>
          <a:bodyPr/>
          <a:lstStyle/>
          <a:p>
            <a:pPr marL="457200" indent="-457200">
              <a:buFont typeface="+mj-lt"/>
              <a:buAutoNum type="arabicPeriod"/>
            </a:pPr>
            <a:r>
              <a:rPr lang="en-US" dirty="0"/>
              <a:t>Watch DeepMind intro lecture to consolidate your knowledge (https://www.deepmind.com/learning-resources/reinforcement-learning-lecture-series-2021)</a:t>
            </a:r>
          </a:p>
          <a:p>
            <a:pPr marL="457200" indent="-457200">
              <a:buFont typeface="+mj-lt"/>
              <a:buAutoNum type="arabicPeriod"/>
            </a:pPr>
            <a:r>
              <a:rPr lang="en-US" dirty="0"/>
              <a:t>Select a RL Survey of your choice (Check Zotero)</a:t>
            </a:r>
          </a:p>
          <a:p>
            <a:pPr marL="457200" indent="-457200">
              <a:buFont typeface="+mj-lt"/>
              <a:buAutoNum type="arabicPeriod"/>
            </a:pPr>
            <a:r>
              <a:rPr lang="en-US" dirty="0"/>
              <a:t>Prepare to comment on your </a:t>
            </a:r>
            <a:r>
              <a:rPr lang="en-US"/>
              <a:t>readings for next </a:t>
            </a:r>
            <a:r>
              <a:rPr lang="en-US" dirty="0"/>
              <a:t>class (5-10 min)</a:t>
            </a:r>
          </a:p>
        </p:txBody>
      </p:sp>
    </p:spTree>
    <p:extLst>
      <p:ext uri="{BB962C8B-B14F-4D97-AF65-F5344CB8AC3E}">
        <p14:creationId xmlns:p14="http://schemas.microsoft.com/office/powerpoint/2010/main" val="3883811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RL</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2705320052"/>
              </p:ext>
            </p:extLst>
          </p:nvPr>
        </p:nvGraphicFramePr>
        <p:xfrm>
          <a:off x="324544" y="1161422"/>
          <a:ext cx="11507238" cy="4824454"/>
        </p:xfrm>
        <a:graphic>
          <a:graphicData uri="http://schemas.openxmlformats.org/drawingml/2006/table">
            <a:tbl>
              <a:tblPr firstRow="1" bandRow="1">
                <a:tableStyleId>{5C22544A-7EE6-4342-B048-85BDC9FD1C3A}</a:tableStyleId>
              </a:tblPr>
              <a:tblGrid>
                <a:gridCol w="7884274">
                  <a:extLst>
                    <a:ext uri="{9D8B030D-6E8A-4147-A177-3AD203B41FA5}">
                      <a16:colId xmlns:a16="http://schemas.microsoft.com/office/drawing/2014/main" val="902680481"/>
                    </a:ext>
                  </a:extLst>
                </a:gridCol>
                <a:gridCol w="3622964">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Course website: </a:t>
                      </a:r>
                      <a:r>
                        <a:rPr lang="en-US" sz="1200" dirty="0">
                          <a:hlinkClick r:id="rId4"/>
                        </a:rPr>
                        <a:t>https://www.davidsilver.uk/teaching/</a:t>
                      </a:r>
                      <a:endParaRPr lang="en-US" sz="1200" dirty="0"/>
                    </a:p>
                  </a:txBody>
                  <a:tcPr/>
                </a:tc>
                <a:tc>
                  <a:txBody>
                    <a:bodyPr/>
                    <a:lstStyle/>
                    <a:p>
                      <a:r>
                        <a:rPr lang="en-US" sz="1200" dirty="0"/>
                        <a:t>Bottom-up explanations based on the math and introducing the simpler models before adding the complexity.</a:t>
                      </a:r>
                    </a:p>
                  </a:txBody>
                  <a:tcPr/>
                </a:tc>
                <a:extLst>
                  <a:ext uri="{0D108BD9-81ED-4DB2-BD59-A6C34878D82A}">
                    <a16:rowId xmlns:a16="http://schemas.microsoft.com/office/drawing/2014/main" val="997775238"/>
                  </a:ext>
                </a:extLst>
              </a:tr>
              <a:tr h="627346">
                <a:tc>
                  <a:txBody>
                    <a:bodyPr/>
                    <a:lstStyle/>
                    <a:p>
                      <a:r>
                        <a:rPr lang="en-US" sz="1200" b="1" dirty="0"/>
                        <a:t>DeepMind series of Lectures</a:t>
                      </a:r>
                    </a:p>
                    <a:p>
                      <a:r>
                        <a:rPr lang="en-US" sz="1200" dirty="0">
                          <a:hlinkClick r:id="rId5"/>
                        </a:rPr>
                        <a:t>https://www.deepmind.com/learning-resources/reinforcement-learning-lecture-series-2021</a:t>
                      </a:r>
                      <a:r>
                        <a:rPr lang="en-US" sz="1200" dirty="0"/>
                        <a:t> </a:t>
                      </a:r>
                    </a:p>
                  </a:txBody>
                  <a:tcPr/>
                </a:tc>
                <a:tc>
                  <a:txBody>
                    <a:bodyPr/>
                    <a:lstStyle/>
                    <a:p>
                      <a:r>
                        <a:rPr lang="en-US" sz="1200" dirty="0"/>
                        <a:t>Follows a similar format of David Silver’s lectures 2015.</a:t>
                      </a:r>
                    </a:p>
                  </a:txBody>
                  <a:tcPr/>
                </a:tc>
                <a:extLst>
                  <a:ext uri="{0D108BD9-81ED-4DB2-BD59-A6C34878D82A}">
                    <a16:rowId xmlns:a16="http://schemas.microsoft.com/office/drawing/2014/main" val="508959721"/>
                  </a:ext>
                </a:extLst>
              </a:tr>
              <a:tr h="627346">
                <a:tc>
                  <a:txBody>
                    <a:bodyPr/>
                    <a:lstStyle/>
                    <a:p>
                      <a:r>
                        <a:rPr lang="en-US" sz="1200" b="1" dirty="0"/>
                        <a:t>Short 6 Lectures von Peter </a:t>
                      </a:r>
                      <a:r>
                        <a:rPr lang="en-US" sz="1200" b="1" dirty="0" err="1"/>
                        <a:t>Abeel</a:t>
                      </a:r>
                      <a:endParaRPr lang="en-US" sz="1200" b="1" dirty="0"/>
                    </a:p>
                    <a:p>
                      <a:r>
                        <a:rPr lang="en-US" sz="1200" dirty="0">
                          <a:hlinkClick r:id="rId6"/>
                        </a:rPr>
                        <a:t>https://www.youtube.com/playlist?list=PLwRJQ4m4UJjNymuBM9RdmB3Z9N5-0IlY0</a:t>
                      </a:r>
                      <a:r>
                        <a:rPr lang="en-US" sz="1200" dirty="0"/>
                        <a:t> </a:t>
                      </a:r>
                    </a:p>
                  </a:txBody>
                  <a:tcPr/>
                </a:tc>
                <a:tc>
                  <a:txBody>
                    <a:bodyPr/>
                    <a:lstStyle/>
                    <a:p>
                      <a:r>
                        <a:rPr lang="en-US" sz="1200" dirty="0"/>
                        <a:t>Basics + Advanced methods like PPO, TRPO, DDPG.</a:t>
                      </a:r>
                    </a:p>
                  </a:txBody>
                  <a:tcPr/>
                </a:tc>
                <a:extLst>
                  <a:ext uri="{0D108BD9-81ED-4DB2-BD59-A6C34878D82A}">
                    <a16:rowId xmlns:a16="http://schemas.microsoft.com/office/drawing/2014/main" val="3761000581"/>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Course website: </a:t>
                      </a:r>
                      <a:r>
                        <a:rPr lang="en-US" sz="1200" dirty="0">
                          <a:hlinkClick r:id="rId8"/>
                        </a:rPr>
                        <a:t>https://cs.uwaterloo.ca/~ppoupart/teaching/cs885-spring20/schedule.html</a:t>
                      </a:r>
                      <a:r>
                        <a:rPr lang="en-US" sz="1200" dirty="0"/>
                        <a:t> </a:t>
                      </a:r>
                    </a:p>
                  </a:txBody>
                  <a:tcPr/>
                </a:tc>
                <a:tc>
                  <a:txBody>
                    <a:bodyPr/>
                    <a:lstStyle/>
                    <a:p>
                      <a:r>
                        <a:rPr lang="en-US" sz="1200" dirty="0"/>
                        <a:t>More conceptual level with examples of applications.</a:t>
                      </a:r>
                    </a:p>
                  </a:txBody>
                  <a:tcPr/>
                </a:tc>
                <a:extLst>
                  <a:ext uri="{0D108BD9-81ED-4DB2-BD59-A6C34878D82A}">
                    <a16:rowId xmlns:a16="http://schemas.microsoft.com/office/drawing/2014/main" val="851044709"/>
                  </a:ext>
                </a:extLst>
              </a:tr>
              <a:tr h="70464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9"/>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801676">
                <a:tc>
                  <a:txBody>
                    <a:bodyPr/>
                    <a:lstStyle/>
                    <a:p>
                      <a:r>
                        <a:rPr lang="en-US" sz="1400" dirty="0"/>
                        <a:t>Nando Freitas, 2015, Lectures Oxford University, UK </a:t>
                      </a:r>
                    </a:p>
                    <a:p>
                      <a:r>
                        <a:rPr lang="en-US" sz="1200" dirty="0"/>
                        <a:t>Lecture 15 </a:t>
                      </a:r>
                      <a:r>
                        <a:rPr lang="en-US" sz="1200" dirty="0">
                          <a:hlinkClick r:id="rId10"/>
                        </a:rPr>
                        <a:t>https://www.youtube.com/watch?v=kUiR0RLmGCo</a:t>
                      </a:r>
                      <a:r>
                        <a:rPr lang="en-US" sz="1200" dirty="0"/>
                        <a:t> </a:t>
                      </a:r>
                    </a:p>
                    <a:p>
                      <a:r>
                        <a:rPr lang="en-US" sz="1200" dirty="0"/>
                        <a:t>Lecture 16 </a:t>
                      </a:r>
                      <a:r>
                        <a:rPr lang="en-US" sz="1200" dirty="0">
                          <a:hlinkClick r:id="rId11"/>
                        </a:rPr>
                        <a:t>https://www.youtube.com/watch?v=dV80NAlEins</a:t>
                      </a:r>
                      <a:r>
                        <a:rPr lang="en-US" sz="1200" dirty="0"/>
                        <a:t> </a:t>
                      </a:r>
                    </a:p>
                    <a:p>
                      <a:r>
                        <a:rPr lang="en-US" sz="1200" dirty="0"/>
                        <a:t>Course Website: </a:t>
                      </a:r>
                      <a:r>
                        <a:rPr lang="en-US" sz="1200" dirty="0">
                          <a:hlinkClick r:id="rId12"/>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
        <p:nvSpPr>
          <p:cNvPr id="3" name="Arrow: Right 2">
            <a:extLst>
              <a:ext uri="{FF2B5EF4-FFF2-40B4-BE49-F238E27FC236}">
                <a16:creationId xmlns:a16="http://schemas.microsoft.com/office/drawing/2014/main" id="{8F01CBD4-F701-4F29-B951-5A668A2EF305}"/>
              </a:ext>
            </a:extLst>
          </p:cNvPr>
          <p:cNvSpPr/>
          <p:nvPr/>
        </p:nvSpPr>
        <p:spPr bwMode="gray">
          <a:xfrm>
            <a:off x="48491" y="2775816"/>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5" name="Arrow: Right 4">
            <a:extLst>
              <a:ext uri="{FF2B5EF4-FFF2-40B4-BE49-F238E27FC236}">
                <a16:creationId xmlns:a16="http://schemas.microsoft.com/office/drawing/2014/main" id="{79ACB5F3-7951-4AF8-B4AB-BA468A775D3F}"/>
              </a:ext>
            </a:extLst>
          </p:cNvPr>
          <p:cNvSpPr/>
          <p:nvPr/>
        </p:nvSpPr>
        <p:spPr bwMode="gray">
          <a:xfrm>
            <a:off x="48491" y="2124483"/>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Tree>
    <p:extLst>
      <p:ext uri="{BB962C8B-B14F-4D97-AF65-F5344CB8AC3E}">
        <p14:creationId xmlns:p14="http://schemas.microsoft.com/office/powerpoint/2010/main" val="35090189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118D95-BE9C-416D-9B19-1DD362DB1BB7}"/>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D3AFDA73-EC72-442D-B89D-CE2F22E7F152}"/>
              </a:ext>
            </a:extLst>
          </p:cNvPr>
          <p:cNvSpPr>
            <a:spLocks noGrp="1"/>
          </p:cNvSpPr>
          <p:nvPr>
            <p:ph type="ctrTitle"/>
          </p:nvPr>
        </p:nvSpPr>
        <p:spPr>
          <a:xfrm>
            <a:off x="478367" y="4805681"/>
            <a:ext cx="11228919" cy="664894"/>
          </a:xfrm>
        </p:spPr>
        <p:txBody>
          <a:bodyPr/>
          <a:lstStyle/>
          <a:p>
            <a:r>
              <a:rPr lang="en-US" dirty="0"/>
              <a:t>To be continued in the next lecture</a:t>
            </a:r>
          </a:p>
        </p:txBody>
      </p:sp>
    </p:spTree>
    <p:extLst>
      <p:ext uri="{BB962C8B-B14F-4D97-AF65-F5344CB8AC3E}">
        <p14:creationId xmlns:p14="http://schemas.microsoft.com/office/powerpoint/2010/main" val="70536839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F258-D536-421C-9F06-72E54C76C350}"/>
              </a:ext>
            </a:extLst>
          </p:cNvPr>
          <p:cNvSpPr>
            <a:spLocks noGrp="1"/>
          </p:cNvSpPr>
          <p:nvPr>
            <p:ph type="title"/>
          </p:nvPr>
        </p:nvSpPr>
        <p:spPr>
          <a:xfrm>
            <a:off x="831850" y="3493739"/>
            <a:ext cx="10515600" cy="1068736"/>
          </a:xfrm>
        </p:spPr>
        <p:txBody>
          <a:bodyPr/>
          <a:lstStyle/>
          <a:p>
            <a:r>
              <a:rPr lang="en-US" dirty="0"/>
              <a:t>End</a:t>
            </a:r>
          </a:p>
        </p:txBody>
      </p:sp>
    </p:spTree>
    <p:extLst>
      <p:ext uri="{BB962C8B-B14F-4D97-AF65-F5344CB8AC3E}">
        <p14:creationId xmlns:p14="http://schemas.microsoft.com/office/powerpoint/2010/main" val="1369576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0</TotalTime>
  <Words>7992</Words>
  <Application>Microsoft Office PowerPoint</Application>
  <PresentationFormat>Widescreen</PresentationFormat>
  <Paragraphs>995</Paragraphs>
  <Slides>94</Slides>
  <Notes>28</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94</vt:i4>
      </vt:variant>
    </vt:vector>
  </HeadingPairs>
  <TitlesOfParts>
    <vt:vector size="101" baseType="lpstr">
      <vt:lpstr>Arial</vt:lpstr>
      <vt:lpstr>Calibri</vt:lpstr>
      <vt:lpstr>Cambria Math</vt:lpstr>
      <vt:lpstr>Verdana</vt:lpstr>
      <vt:lpstr>Verdana (body)</vt:lpstr>
      <vt:lpstr>HPI PPT-Template</vt:lpstr>
      <vt:lpstr>1_HPI PPT-Template</vt:lpstr>
      <vt:lpstr>Winter 25-26 PS -Robotic Sensing and Knowledge Transfer Learning in Safety-Critical Environments 2 – Introduction to Reinforcement Learning Model-Free Methods</vt:lpstr>
      <vt:lpstr>The Problem of Reinforcement Learning</vt:lpstr>
      <vt:lpstr>Multi-Armed Bandits</vt:lpstr>
      <vt:lpstr>Why Multi-Armed Bandits (MAB)?</vt:lpstr>
      <vt:lpstr>Textbooks (free access)</vt:lpstr>
      <vt:lpstr>Definition</vt:lpstr>
      <vt:lpstr>Topics</vt:lpstr>
      <vt:lpstr>Model</vt:lpstr>
      <vt:lpstr>Problem Formalization</vt:lpstr>
      <vt:lpstr>Agent and Environment Interaction</vt:lpstr>
      <vt:lpstr>Solution Formalization - Regret</vt:lpstr>
      <vt:lpstr>Approaches to Trade-off Explore vs Exploit </vt:lpstr>
      <vt:lpstr>ϵ-Greedy</vt:lpstr>
      <vt:lpstr>Decaying ϵ-Greedy</vt:lpstr>
      <vt:lpstr>Systematic Exploration</vt:lpstr>
      <vt:lpstr>Optimism in face of uncertainty</vt:lpstr>
      <vt:lpstr>Upper Confidence Bounds</vt:lpstr>
      <vt:lpstr>Bayesian Bandits</vt:lpstr>
      <vt:lpstr>Bayesian Bandits Algorithm</vt:lpstr>
      <vt:lpstr>Bayesian Bandits – Thompson Sampling</vt:lpstr>
      <vt:lpstr>Contextual Bandits</vt:lpstr>
      <vt:lpstr>Other Bandit Models</vt:lpstr>
      <vt:lpstr>References</vt:lpstr>
      <vt:lpstr>Interesting video lectures on Multi-Armed Bandits</vt:lpstr>
      <vt:lpstr>Reinforcement Learning</vt:lpstr>
      <vt:lpstr>Topics</vt:lpstr>
      <vt:lpstr>Brief Taxonomy of RL Methods</vt:lpstr>
      <vt:lpstr>Resources used</vt:lpstr>
      <vt:lpstr>Basic concepts - Structure</vt:lpstr>
      <vt:lpstr>Agent and Environment Interaction</vt:lpstr>
      <vt:lpstr>State</vt:lpstr>
      <vt:lpstr>Markov Property</vt:lpstr>
      <vt:lpstr>Markov Chain</vt:lpstr>
      <vt:lpstr>Return (G) and Discount Factor (γ) </vt:lpstr>
      <vt:lpstr>State Value Function</vt:lpstr>
      <vt:lpstr>Bellman Equation</vt:lpstr>
      <vt:lpstr>Markov Reward Process (MRP)</vt:lpstr>
      <vt:lpstr>Bellman equation in matrix form</vt:lpstr>
      <vt:lpstr>Markov Decision Process (MDP)</vt:lpstr>
      <vt:lpstr>Bellman Optimatility Equation</vt:lpstr>
      <vt:lpstr>Bellman Optimality Equations for MDPs</vt:lpstr>
      <vt:lpstr>Episodes</vt:lpstr>
      <vt:lpstr>Model-Based Algorithms</vt:lpstr>
      <vt:lpstr>Prediction versus Control Problems</vt:lpstr>
      <vt:lpstr>Policy Evaluation and Policy Iteration</vt:lpstr>
      <vt:lpstr>Value Iteration</vt:lpstr>
      <vt:lpstr>Model-Free Methods</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More Recent Methods</vt:lpstr>
      <vt:lpstr>Model-Based Methods  Dyna-Q: learning a model of the environment</vt:lpstr>
      <vt:lpstr>Dyna-Q: learning a model of the environment</vt:lpstr>
      <vt:lpstr>Motivation</vt:lpstr>
      <vt:lpstr>Model-Based RL</vt:lpstr>
      <vt:lpstr>Intuition-1</vt:lpstr>
      <vt:lpstr>Intuition-2</vt:lpstr>
      <vt:lpstr>What is a model that we can learn?</vt:lpstr>
      <vt:lpstr>How do we learn a model from experience?</vt:lpstr>
      <vt:lpstr>Expectation Model</vt:lpstr>
      <vt:lpstr>Stochastic Model (Generative Models)</vt:lpstr>
      <vt:lpstr>Full Models (Generative Models)</vt:lpstr>
      <vt:lpstr>How to represent these learned models?</vt:lpstr>
      <vt:lpstr>Table Lookup Model</vt:lpstr>
      <vt:lpstr>Inaccurate models</vt:lpstr>
      <vt:lpstr>Real versus Simulated Experiences</vt:lpstr>
      <vt:lpstr>Road so far</vt:lpstr>
      <vt:lpstr>Dyna Architecture</vt:lpstr>
      <vt:lpstr>Dyna pseudo-code</vt:lpstr>
      <vt:lpstr>Dyna Q with a Maze example</vt:lpstr>
      <vt:lpstr>Dyna-Q with inaccurate model</vt:lpstr>
      <vt:lpstr>Dyna-Q with easier inaccurate model</vt:lpstr>
      <vt:lpstr>Next tasks</vt:lpstr>
      <vt:lpstr>Interesting video lectures on RL</vt:lpstr>
      <vt:lpstr>To be continued in the next lecture</vt:lpstr>
      <vt:lpstr>End</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Christian Adriano</dc:creator>
  <cp:lastModifiedBy>Adriano, Christian</cp:lastModifiedBy>
  <cp:revision>194</cp:revision>
  <dcterms:created xsi:type="dcterms:W3CDTF">2020-04-21T07:53:32Z</dcterms:created>
  <dcterms:modified xsi:type="dcterms:W3CDTF">2025-10-21T11:16:11Z</dcterms:modified>
</cp:coreProperties>
</file>